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5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x="18288000" cy="10287000"/>
  <p:notesSz cx="6858000" cy="9144000"/>
  <p:embeddedFontLst>
    <p:embeddedFont>
      <p:font typeface="Poppins Bold" charset="1" panose="00000800000000000000"/>
      <p:regular r:id="rId60"/>
    </p:embeddedFont>
    <p:embeddedFont>
      <p:font typeface="Poppins" charset="1" panose="00000500000000000000"/>
      <p:regular r:id="rId61"/>
    </p:embeddedFont>
    <p:embeddedFont>
      <p:font typeface="Consolas" charset="1" panose="020B0609020204030204"/>
      <p:regular r:id="rId62"/>
    </p:embeddedFont>
    <p:embeddedFont>
      <p:font typeface="Nanum Square Bold" charset="1" panose="020B0600000101010101"/>
      <p:regular r:id="rId63"/>
    </p:embeddedFont>
    <p:embeddedFont>
      <p:font typeface="Canva Sans" charset="1" panose="020B0503030501040103"/>
      <p:regular r:id="rId64"/>
    </p:embeddedFont>
    <p:embeddedFont>
      <p:font typeface="Consolas Bold" charset="1" panose="020B0709020204030204"/>
      <p:regular r:id="rId66"/>
    </p:embeddedFont>
    <p:embeddedFont>
      <p:font typeface="Nanum Square" charset="1" panose="020B0600000101010101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notesSlides/notesSlide35.xml" Type="http://schemas.openxmlformats.org/officeDocument/2006/relationships/notesSlide"/><Relationship Id="rId101" Target="notesSlides/notesSlide36.xml" Type="http://schemas.openxmlformats.org/officeDocument/2006/relationships/notesSlide"/><Relationship Id="rId102" Target="notesSlides/notesSlide37.xml" Type="http://schemas.openxmlformats.org/officeDocument/2006/relationships/notesSlide"/><Relationship Id="rId103" Target="notesSlides/notesSlide38.xml" Type="http://schemas.openxmlformats.org/officeDocument/2006/relationships/notesSlide"/><Relationship Id="rId104" Target="notesSlides/notesSlide39.xml" Type="http://schemas.openxmlformats.org/officeDocument/2006/relationships/notesSlide"/><Relationship Id="rId105" Target="notesSlides/notesSlide40.xml" Type="http://schemas.openxmlformats.org/officeDocument/2006/relationships/notesSlide"/><Relationship Id="rId106" Target="notesSlides/notesSlide41.xml" Type="http://schemas.openxmlformats.org/officeDocument/2006/relationships/notesSlide"/><Relationship Id="rId107" Target="notesSlides/notesSlide42.xml" Type="http://schemas.openxmlformats.org/officeDocument/2006/relationships/notesSlide"/><Relationship Id="rId108" Target="notesSlides/notesSlide43.xml" Type="http://schemas.openxmlformats.org/officeDocument/2006/relationships/notesSlide"/><Relationship Id="rId109" Target="notesSlides/notesSlide44.xml" Type="http://schemas.openxmlformats.org/officeDocument/2006/relationships/notesSlide"/><Relationship Id="rId11" Target="slides/slide6.xml" Type="http://schemas.openxmlformats.org/officeDocument/2006/relationships/slide"/><Relationship Id="rId110" Target="notesSlides/notesSlide45.xml" Type="http://schemas.openxmlformats.org/officeDocument/2006/relationships/notesSlide"/><Relationship Id="rId111" Target="notesSlides/notesSlide46.xml" Type="http://schemas.openxmlformats.org/officeDocument/2006/relationships/notesSlide"/><Relationship Id="rId112" Target="notesSlides/notesSlide47.xml" Type="http://schemas.openxmlformats.org/officeDocument/2006/relationships/notesSlide"/><Relationship Id="rId113" Target="notesSlides/notesSlide48.xml" Type="http://schemas.openxmlformats.org/officeDocument/2006/relationships/notesSlide"/><Relationship Id="rId114" Target="notesSlides/notesSlide49.xml" Type="http://schemas.openxmlformats.org/officeDocument/2006/relationships/notes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notesMasters/notesMaster1.xml" Type="http://schemas.openxmlformats.org/officeDocument/2006/relationships/notesMaster"/><Relationship Id="rId58" Target="theme/theme2.xml" Type="http://schemas.openxmlformats.org/officeDocument/2006/relationships/theme"/><Relationship Id="rId59" Target="notesSlides/notesSlide1.xml" Type="http://schemas.openxmlformats.org/officeDocument/2006/relationships/notesSlide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64" Target="fonts/font64.fntdata" Type="http://schemas.openxmlformats.org/officeDocument/2006/relationships/font"/><Relationship Id="rId65" Target="notesSlides/notesSlide2.xml" Type="http://schemas.openxmlformats.org/officeDocument/2006/relationships/notesSlide"/><Relationship Id="rId66" Target="fonts/font66.fntdata" Type="http://schemas.openxmlformats.org/officeDocument/2006/relationships/font"/><Relationship Id="rId67" Target="fonts/font67.fntdata" Type="http://schemas.openxmlformats.org/officeDocument/2006/relationships/font"/><Relationship Id="rId68" Target="notesSlides/notesSlide3.xml" Type="http://schemas.openxmlformats.org/officeDocument/2006/relationships/notesSlide"/><Relationship Id="rId69" Target="notesSlides/notesSlide4.xml" Type="http://schemas.openxmlformats.org/officeDocument/2006/relationships/notesSlide"/><Relationship Id="rId7" Target="slides/slide2.xml" Type="http://schemas.openxmlformats.org/officeDocument/2006/relationships/slide"/><Relationship Id="rId70" Target="notesSlides/notesSlide5.xml" Type="http://schemas.openxmlformats.org/officeDocument/2006/relationships/notesSlide"/><Relationship Id="rId71" Target="notesSlides/notesSlide6.xml" Type="http://schemas.openxmlformats.org/officeDocument/2006/relationships/notesSlide"/><Relationship Id="rId72" Target="notesSlides/notesSlide7.xml" Type="http://schemas.openxmlformats.org/officeDocument/2006/relationships/notesSlide"/><Relationship Id="rId73" Target="notesSlides/notesSlide8.xml" Type="http://schemas.openxmlformats.org/officeDocument/2006/relationships/notesSlide"/><Relationship Id="rId74" Target="notesSlides/notesSlide9.xml" Type="http://schemas.openxmlformats.org/officeDocument/2006/relationships/notesSlide"/><Relationship Id="rId75" Target="notesSlides/notesSlide10.xml" Type="http://schemas.openxmlformats.org/officeDocument/2006/relationships/notesSlide"/><Relationship Id="rId76" Target="notesSlides/notesSlide11.xml" Type="http://schemas.openxmlformats.org/officeDocument/2006/relationships/notesSlide"/><Relationship Id="rId77" Target="notesSlides/notesSlide12.xml" Type="http://schemas.openxmlformats.org/officeDocument/2006/relationships/notesSlide"/><Relationship Id="rId78" Target="notesSlides/notesSlide13.xml" Type="http://schemas.openxmlformats.org/officeDocument/2006/relationships/notesSlide"/><Relationship Id="rId79" Target="notesSlides/notesSlide14.xml" Type="http://schemas.openxmlformats.org/officeDocument/2006/relationships/notesSlide"/><Relationship Id="rId8" Target="slides/slide3.xml" Type="http://schemas.openxmlformats.org/officeDocument/2006/relationships/slide"/><Relationship Id="rId80" Target="notesSlides/notesSlide15.xml" Type="http://schemas.openxmlformats.org/officeDocument/2006/relationships/notesSlide"/><Relationship Id="rId81" Target="notesSlides/notesSlide16.xml" Type="http://schemas.openxmlformats.org/officeDocument/2006/relationships/notesSlide"/><Relationship Id="rId82" Target="notesSlides/notesSlide17.xml" Type="http://schemas.openxmlformats.org/officeDocument/2006/relationships/notesSlide"/><Relationship Id="rId83" Target="notesSlides/notesSlide18.xml" Type="http://schemas.openxmlformats.org/officeDocument/2006/relationships/notesSlide"/><Relationship Id="rId84" Target="notesSlides/notesSlide19.xml" Type="http://schemas.openxmlformats.org/officeDocument/2006/relationships/notesSlide"/><Relationship Id="rId85" Target="notesSlides/notesSlide20.xml" Type="http://schemas.openxmlformats.org/officeDocument/2006/relationships/notesSlide"/><Relationship Id="rId86" Target="notesSlides/notesSlide21.xml" Type="http://schemas.openxmlformats.org/officeDocument/2006/relationships/notesSlide"/><Relationship Id="rId87" Target="notesSlides/notesSlide22.xml" Type="http://schemas.openxmlformats.org/officeDocument/2006/relationships/notesSlide"/><Relationship Id="rId88" Target="notesSlides/notesSlide23.xml" Type="http://schemas.openxmlformats.org/officeDocument/2006/relationships/notesSlide"/><Relationship Id="rId89" Target="notesSlides/notesSlide24.xml" Type="http://schemas.openxmlformats.org/officeDocument/2006/relationships/notesSlide"/><Relationship Id="rId9" Target="slides/slide4.xml" Type="http://schemas.openxmlformats.org/officeDocument/2006/relationships/slide"/><Relationship Id="rId90" Target="notesSlides/notesSlide25.xml" Type="http://schemas.openxmlformats.org/officeDocument/2006/relationships/notesSlide"/><Relationship Id="rId91" Target="notesSlides/notesSlide26.xml" Type="http://schemas.openxmlformats.org/officeDocument/2006/relationships/notesSlide"/><Relationship Id="rId92" Target="notesSlides/notesSlide27.xml" Type="http://schemas.openxmlformats.org/officeDocument/2006/relationships/notesSlide"/><Relationship Id="rId93" Target="notesSlides/notesSlide28.xml" Type="http://schemas.openxmlformats.org/officeDocument/2006/relationships/notesSlide"/><Relationship Id="rId94" Target="notesSlides/notesSlide29.xml" Type="http://schemas.openxmlformats.org/officeDocument/2006/relationships/notesSlide"/><Relationship Id="rId95" Target="notesSlides/notesSlide30.xml" Type="http://schemas.openxmlformats.org/officeDocument/2006/relationships/notesSlide"/><Relationship Id="rId96" Target="notesSlides/notesSlide31.xml" Type="http://schemas.openxmlformats.org/officeDocument/2006/relationships/notesSlide"/><Relationship Id="rId97" Target="notesSlides/notesSlide32.xml" Type="http://schemas.openxmlformats.org/officeDocument/2006/relationships/notesSlide"/><Relationship Id="rId98" Target="notesSlides/notesSlide33.xml" Type="http://schemas.openxmlformats.org/officeDocument/2006/relationships/notesSlide"/><Relationship Id="rId99" Target="notesSlides/notesSlide34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2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8.xml" Type="http://schemas.openxmlformats.org/officeDocument/2006/relationships/slide"/></Relationships>
</file>

<file path=ppt/notesSlides/_rels/notesSlide2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9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3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0.xml" Type="http://schemas.openxmlformats.org/officeDocument/2006/relationships/slide"/></Relationships>
</file>

<file path=ppt/notesSlides/_rels/notesSlide3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1.xml" Type="http://schemas.openxmlformats.org/officeDocument/2006/relationships/slide"/></Relationships>
</file>

<file path=ppt/notesSlides/_rels/notesSlide3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2.xml" Type="http://schemas.openxmlformats.org/officeDocument/2006/relationships/slide"/></Relationships>
</file>

<file path=ppt/notesSlides/_rels/notesSlide3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3.xml" Type="http://schemas.openxmlformats.org/officeDocument/2006/relationships/slide"/></Relationships>
</file>

<file path=ppt/notesSlides/_rels/notesSlide3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4.xml" Type="http://schemas.openxmlformats.org/officeDocument/2006/relationships/slide"/></Relationships>
</file>

<file path=ppt/notesSlides/_rels/notesSlide3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6.xml" Type="http://schemas.openxmlformats.org/officeDocument/2006/relationships/slide"/></Relationships>
</file>

<file path=ppt/notesSlides/_rels/notesSlide3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_rels/notesSlide3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8.xml" Type="http://schemas.openxmlformats.org/officeDocument/2006/relationships/slide"/></Relationships>
</file>

<file path=ppt/notesSlides/_rels/notesSlide3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9.xml" Type="http://schemas.openxmlformats.org/officeDocument/2006/relationships/slide"/></Relationships>
</file>

<file path=ppt/notesSlides/_rels/notesSlide3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0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1.xml" Type="http://schemas.openxmlformats.org/officeDocument/2006/relationships/slide"/></Relationships>
</file>

<file path=ppt/notesSlides/_rels/notesSlide4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2.xml" Type="http://schemas.openxmlformats.org/officeDocument/2006/relationships/slide"/></Relationships>
</file>

<file path=ppt/notesSlides/_rels/notesSlide4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3.xml" Type="http://schemas.openxmlformats.org/officeDocument/2006/relationships/slide"/></Relationships>
</file>

<file path=ppt/notesSlides/_rels/notesSlide4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4.xml" Type="http://schemas.openxmlformats.org/officeDocument/2006/relationships/slide"/></Relationships>
</file>

<file path=ppt/notesSlides/_rels/notesSlide4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5.xml" Type="http://schemas.openxmlformats.org/officeDocument/2006/relationships/slide"/></Relationships>
</file>

<file path=ppt/notesSlides/_rels/notesSlide4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6.xml" Type="http://schemas.openxmlformats.org/officeDocument/2006/relationships/slide"/></Relationships>
</file>

<file path=ppt/notesSlides/_rels/notesSlide4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7.xml" Type="http://schemas.openxmlformats.org/officeDocument/2006/relationships/slide"/></Relationships>
</file>

<file path=ppt/notesSlides/_rels/notesSlide4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8.xml" Type="http://schemas.openxmlformats.org/officeDocument/2006/relationships/slide"/></Relationships>
</file>

<file path=ppt/notesSlides/_rels/notesSlide4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9.xml" Type="http://schemas.openxmlformats.org/officeDocument/2006/relationships/slide"/></Relationships>
</file>

<file path=ppt/notesSlides/_rels/notesSlide4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0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안녕하세요. </a:t>
            </a:r>
          </a:p>
          <a:p>
            <a:r>
              <a:rPr lang="en-US"/>
              <a:t>제조·금융·보험 세 회사를 A2A로 연결한 프로젝트를 진행한 최지현입니다.</a:t>
            </a:r>
          </a:p>
          <a:p>
            <a:r>
              <a:rPr lang="en-US"/>
              <a:t/>
            </a:r>
          </a:p>
          <a:p>
            <a:r>
              <a:rPr lang="en-US"/>
              <a:t>한 회사 안의 기능 세 개가 아니라, 서로 독립된 회사 세 곳을 연결했습니다.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시나리오는 분기를 포함하니 총 29개 되었습니다.</a:t>
            </a:r>
          </a:p>
          <a:p>
            <a:r>
              <a:rPr lang="en-US"/>
              <a:t>아래쪽 회색은 a2a 통신하는 부분입니다.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설비 이상이 감지된 순간부터 은행이 조건부 승인을 회신하기까지의 흐름도입니다. </a:t>
            </a:r>
          </a:p>
          <a:p>
            <a:r>
              <a:rPr lang="en-US"/>
              <a:t>제조쪽에서 재무부가 승인하면 은행으로 a2a 통신을 보내고, 은행은 이 담보를 보고 스스로 판단해서 보험사에 다시 물어봅니다.</a:t>
            </a:r>
          </a:p>
          <a:p>
            <a:r>
              <a:rPr lang="en-US"/>
              <a:t>붉은 점선 세 개가 사람이 ai가 만든 초안 문서를 보고 승인하는 자리입니다.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이 프로젝트에서 에이전트가 생성하는건 사람이 직접 보고 결재할 수 있는 문서입니다.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이제 각 프로젝트에 대해 설명하도록 하겠습니다.</a:t>
            </a:r>
          </a:p>
          <a:p>
            <a:r>
              <a:rPr lang="en-US"/>
              <a:t>MaintQ는 제조 설비 보전 에이전트를 구현한 레포지토리입니다.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제조쪽의 에이전트는 정비사에게 필요한 근거들을 여러 경로로 모아 결재 직전까지만 준비하는 보조도구로 사용됩니다.</a:t>
            </a:r>
          </a:p>
          <a:p>
            <a:r>
              <a:rPr lang="en-US"/>
              <a:t/>
            </a:r>
          </a:p>
          <a:p>
            <a:r>
              <a:rPr lang="en-US"/>
              <a:t>진단할 때,</a:t>
            </a:r>
          </a:p>
          <a:p>
            <a:r>
              <a:rPr lang="en-US"/>
              <a:t>에러코드는 정확히 일치하는 것만 찾고, </a:t>
            </a:r>
          </a:p>
          <a:p>
            <a:r>
              <a:rPr lang="en-US"/>
              <a:t>점검 절차는 메뉴얼에서 RAG로 검색합니다.</a:t>
            </a:r>
          </a:p>
          <a:p>
            <a:r>
              <a:rPr lang="en-US"/>
              <a:t/>
            </a:r>
          </a:p>
          <a:p>
            <a:r>
              <a:rPr lang="en-US"/>
              <a:t>메뉴얼 검색은 키워드 기반(idf)과 nvidia/nemotron-3-embed-1b 모델로 임베딩하여 벡터 스토어에 넣고, 찾았습니다.</a:t>
            </a:r>
          </a:p>
          <a:p>
            <a:r>
              <a:rPr lang="en-US"/>
              <a:t/>
            </a:r>
          </a:p>
          <a:p>
            <a:r>
              <a:rPr lang="en-US"/>
              <a:t>등록 안 된 코드를 넣으면 비슷한 걸로 추측하지 않고, 모른다고 답합니다.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한 건의 라이프사이클입니다. </a:t>
            </a:r>
          </a:p>
          <a:p>
            <a:r>
              <a:rPr lang="en-US"/>
              <a:t>붉은 점선이 사람 승인 자리고, A2a는 이 승인이 있어야만 나갑니다.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제조 설비보전 에이전트의 내부 반복 구조입니다. </a:t>
            </a:r>
          </a:p>
          <a:p>
            <a:r>
              <a:rPr lang="en-US"/>
              <a:t>장비 모델, 도구 목록, 히스토리 등을 조합하여 컨텍스트를 준비하고, LLM 호출합니다.</a:t>
            </a:r>
          </a:p>
          <a:p>
            <a:r>
              <a:rPr lang="en-US"/>
              <a:t> </a:t>
            </a:r>
          </a:p>
          <a:p>
            <a:r>
              <a:rPr lang="en-US"/>
              <a:t>도구 호출할게 있으면 도구 호출하여 llm을 재 호출하는데, 무한 루프에 빠지지 않게 하려고 재호출 제한을 뒀습니다.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어디가지 자동화 할 것인지를 가장 오래 고민했었는데요. 답은 층으로 나누는 것이었습니다.</a:t>
            </a:r>
          </a:p>
          <a:p>
            <a:r>
              <a:rPr lang="en-US"/>
              <a:t>읽는건 모두 자동이고 판단도 자동인데 대신 근거가 없으면 못하게 했습니다.</a:t>
            </a:r>
          </a:p>
          <a:p>
            <a:r>
              <a:rPr lang="en-US"/>
              <a:t>데이터를 변경하는 행위는 최소한으로 했습니다.</a:t>
            </a:r>
          </a:p>
          <a:p>
            <a:r>
              <a:rPr lang="en-US"/>
              <a:t>쓰기는 문서 초안 생성할 때 뿐입니다.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막혔던 것 중 하나만 말씀드리면, 같은 질문에 답이 실행마다 달라지는 문제가 있었는데요. 3회 반복 후 세번 다 통과할 때만 개선으로 인정했습니다.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보험 약관 RAG 에이전트 소개 드리겠습니다.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약관에 없으면 아는척 하지 않는다. 를 유념하며 개발하였습니다.</a:t>
            </a:r>
          </a:p>
          <a:p>
            <a:r>
              <a:rPr lang="en-US"/>
              <a:t>검색은 세부 항으로 하고 답변은 상위 조 전체를 보고 만듭니다. </a:t>
            </a:r>
          </a:p>
          <a:p>
            <a:r>
              <a:rPr lang="en-US"/>
              <a:t>핵심은, llm 호출 전에 근거가 하나도 없으면 아예 호출하지 않고, 답을 만든 다음에 인용이 진짜 맞는지 다시 검사합니다.</a:t>
            </a:r>
          </a:p>
          <a:p>
            <a:r>
              <a:rPr lang="en-US"/>
              <a:t>거부 정확도 100, 잘못 지어낸 건 0건입니다.</a:t>
            </a:r>
          </a:p>
          <a:p>
            <a:r>
              <a:rPr lang="en-US"/>
              <a:t/>
            </a:r>
          </a:p>
          <a:p>
            <a:r>
              <a:rPr lang="en-US"/>
              <a:t>----------</a:t>
            </a:r>
          </a:p>
          <a:p>
            <a:r>
              <a:rPr lang="en-US"/>
              <a:t>환각 0? : "평가 문제집에 답하면 안 되는 질문을 미리 섞어뒀습니다.</a:t>
            </a:r>
          </a:p>
          <a:p>
            <a:r>
              <a:rPr lang="en-US"/>
              <a:t>약관에 없는 걸 묻는 질문이요. 그걸 실제로 거부했는지 세서 100%가 나왔습니다."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보험 약관은 법조문이어서 조,항,호 구조로 잘랐습니다.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한 임베딩 벡터에 모두 넣었을 때는 화재 질문이 들어왔을 때, 실손 보험에 대한 근거를 찾아 답변을 하는 경우들이 있었습니다. </a:t>
            </a:r>
          </a:p>
          <a:p>
            <a:r>
              <a:rPr lang="en-US"/>
              <a:t>그래서 시스템에서 라우터로 고객이 가입한 보험에 대해서 찾도록 지정했고, </a:t>
            </a:r>
          </a:p>
          <a:p>
            <a:r>
              <a:rPr lang="en-US"/>
              <a:t>또, 고객이 가입한 보험이 실손, 화재 모두 가질 때,  질문을 llm이 분석하여 실손 질문인지, 화재 질문인지 파악, 분류하여 해당하는 실손 혹은 화재 에이전트에게 보냅니다.</a:t>
            </a:r>
          </a:p>
          <a:p>
            <a:r>
              <a:rPr lang="en-US"/>
              <a:t>실손과 화재 보험은 검색 저장소를 아예 분리하여 답변 생성할 때 본인 도메인 컬렉션에만 스코프됩니다. </a:t>
            </a:r>
          </a:p>
          <a:p>
            <a:r>
              <a:rPr lang="en-US"/>
              <a:t>만일 질문 분류 llm이 애매하다고 판정한다면 실손, 화재 보험 둘에게 따로 검색하고, 안전하게 합칩니다.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성능 평가 입니다. </a:t>
            </a:r>
          </a:p>
          <a:p>
            <a:r>
              <a:rPr lang="en-US"/>
              <a:t>실손, 화재 각각의 골든셋에 대해 평가했을 때, 하이브리드 검색은 오히려 나빠졌습니다.</a:t>
            </a:r>
          </a:p>
          <a:p>
            <a:r>
              <a:rPr lang="en-US"/>
              <a:t>실손에 넣었을 때 좋아진 방법을 화재에 넣으면 나빠져 어떤 방식이 더 좋은지 결론을 내릴 수 없었습니다. 방법은 분야마다 다시 재야 합니다.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다음은 은행 입니다.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이체 흐름에서 요청은 a2a로 들어오고, 판정, 한도 탐지 실행은 자동입니다. 사람이 하는건 승인 하나 뿐입니다. </a:t>
            </a:r>
          </a:p>
          <a:p>
            <a:r>
              <a:rPr lang="en-US"/>
              <a:t/>
            </a:r>
          </a:p>
          <a:p>
            <a:r>
              <a:rPr lang="en-US"/>
              <a:t>여기서, 내부 호출이 서버 호출이더라도, </a:t>
            </a:r>
          </a:p>
          <a:p>
            <a:r>
              <a:rPr lang="en-US"/>
              <a:t>이 흐름의 시작이 에이전트에서 왔고, 에이전트가 스스로 필요를 판단해서 요청을 만들었습니다. </a:t>
            </a:r>
          </a:p>
          <a:p>
            <a:r>
              <a:rPr lang="en-US"/>
              <a:t/>
            </a:r>
          </a:p>
          <a:p>
            <a:r>
              <a:rPr lang="en-US"/>
              <a:t>이 흐름을 에이전트의 동작으로 볼 수 있다고 합니다.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저희 프로젝트에서는 연결하면서도 ai에 대한 통제를 잃지 않는 것이었습니다.</a:t>
            </a:r>
          </a:p>
          <a:p>
            <a:r>
              <a:rPr lang="en-US"/>
              <a:t>원래 있던 통제 장치 6개가 a2a 요청에도 그대로 적용이 됩니다.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finallq는 신기하게도 그래프 안에 ai가 없습니다. </a:t>
            </a:r>
          </a:p>
          <a:p>
            <a:r>
              <a:rPr lang="en-US"/>
              <a:t>도구를 고르는것도 답을 조립하는것도 전부 규칙 기반입니다.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공장에서 설비 하나가 멈췄다고 가정해보겠습니다.</a:t>
            </a:r>
          </a:p>
          <a:p>
            <a:r>
              <a:rPr lang="en-US"/>
              <a:t>정비사는 에러코드를 보고 메뉴얼을 읽고 재고가 있는지 파악합니다.</a:t>
            </a:r>
          </a:p>
          <a:p>
            <a:r>
              <a:rPr lang="en-US"/>
              <a:t>수리하는데 자금이 필요할 수도 있으니 은행 상담도 필요하고,</a:t>
            </a:r>
          </a:p>
          <a:p>
            <a:r>
              <a:rPr lang="en-US"/>
              <a:t>설비 보험에 들었을 수도 있으니 보험 약관을 보거나 보험사와 통화해야합니다.</a:t>
            </a:r>
          </a:p>
          <a:p>
            <a:r>
              <a:rPr lang="en-US"/>
              <a:t>이렇게 알아본 내용은 담당자 머릿속에만 남습니다.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다음은 프로젝트 간 통신 파트입니다.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연결하려면 네가지,</a:t>
            </a:r>
          </a:p>
          <a:p>
            <a:r>
              <a:rPr lang="en-US"/>
              <a:t>할 수 있는 일 공개, 진행 상태 표시, 추적 번호 따라감, 중복 방지 키</a:t>
            </a:r>
          </a:p>
          <a:p>
            <a:r>
              <a:rPr lang="en-US"/>
              <a:t>가 필요했습니다.</a:t>
            </a:r>
          </a:p>
          <a:p>
            <a:r>
              <a:rPr lang="en-US"/>
              <a:t>이걸 활용해서 나 누구고, 어느 건에 대해서만 한다를 명시합니다.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계약을 하고, 스킬을 호출하기 전에 사람이 먼저 승인해야 요청이 동작합니다.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시연 동영상이 이 멀티홉으로 실행됩니다.</a:t>
            </a:r>
          </a:p>
          <a:p>
            <a:r>
              <a:rPr lang="en-US"/>
              <a:t>-----------</a:t>
            </a:r>
          </a:p>
          <a:p>
            <a:r>
              <a:rPr lang="en-US"/>
              <a:t>[0~10초] 지금 화면은 공장 시스템입니다. 은행도 보험사도 아닙니다.</a:t>
            </a:r>
          </a:p>
          <a:p>
            <a:r>
              <a:rPr lang="en-US"/>
              <a:t>정비사가 "이 설비를 교체하려는데, 이 건물을 담보로 5억 대출이 될까요"라고 물었습니다.</a:t>
            </a:r>
          </a:p>
          <a:p>
            <a:r>
              <a:rPr lang="en-US"/>
              <a:t>[10~20초] 방금 이 요청이 은행으로 넘어갔습니다.</a:t>
            </a:r>
          </a:p>
          <a:p>
            <a:r>
              <a:rPr lang="en-US"/>
              <a:t> 은행이 담보를 봅니다 — 공장 건물이네요.</a:t>
            </a:r>
          </a:p>
          <a:p>
            <a:r>
              <a:rPr lang="en-US"/>
              <a:t>그러면 은행이 보험사에 다시 물어봅니다. 저희가 시킨 게 아니라, 은행이 스스로 판단해서 만든 두 번째 요청입니다.</a:t>
            </a:r>
          </a:p>
          <a:p>
            <a:r>
              <a:rPr lang="en-US"/>
              <a:t/>
            </a:r>
          </a:p>
          <a:p>
            <a:r>
              <a:rPr lang="en-US"/>
              <a:t>[20~30초] 결과가 왔습니다. 보험 보장이 3억, 필요한 건 5억. 부족합니다.</a:t>
            </a:r>
          </a:p>
          <a:p>
            <a:r>
              <a:rPr lang="en-US"/>
              <a:t>          그래서 거절이 아니라 조건부 승인입니다.</a:t>
            </a:r>
          </a:p>
          <a:p>
            <a:r>
              <a:rPr lang="en-US"/>
              <a:t/>
            </a:r>
          </a:p>
          <a:p>
            <a:r>
              <a:rPr lang="en-US"/>
              <a:t>[30~40초] 금액을 낮춰서 다시 물으면 이번엔 승인이 나옵니다.</a:t>
            </a:r>
          </a:p>
          <a:p>
            <a:r>
              <a:rPr lang="en-US"/>
              <a:t>          같은 로직이 양쪽으로 다 동작합니다.</a:t>
            </a:r>
          </a:p>
          <a:p>
            <a:r>
              <a:rPr lang="en-US"/>
              <a:t/>
            </a:r>
          </a:p>
          <a:p>
            <a:r>
              <a:rPr lang="en-US"/>
              <a:t>[40~65초] (은행 화면) 은행 쪽에서 본 같은 건입니다.</a:t>
            </a:r>
          </a:p>
          <a:p>
            <a:r>
              <a:rPr lang="en-US"/>
              <a:t>          담보 평가액 7,500만원, 대출 5,000만원, LTV 66.7%로 기준을 충족했습니다.</a:t>
            </a:r>
          </a:p>
          <a:p>
            <a:r>
              <a:rPr lang="en-US"/>
              <a:t>          그런데 상태를 보시면 여전히 "심사 중"입니다.</a:t>
            </a:r>
          </a:p>
          <a:p>
            <a:r>
              <a:rPr lang="en-US"/>
              <a:t>          자동으로 승인되지 않고, 심사역이 눌러야 넘어갑니다.</a:t>
            </a:r>
          </a:p>
          <a:p>
            <a:r>
              <a:rPr lang="en-US"/>
              <a:t/>
            </a:r>
          </a:p>
          <a:p>
            <a:r>
              <a:rPr lang="en-US"/>
              <a:t>[65~85초] (보험사 화면) 마지막으로 보험사 쪽입니다.</a:t>
            </a:r>
          </a:p>
          <a:p>
            <a:r>
              <a:rPr lang="en-US"/>
              <a:t> 담보 확인 요청이 쌓여 있고, 요청자가 finallq-agent로 찍혀 있습니다.</a:t>
            </a:r>
          </a:p>
          <a:p>
            <a:r>
              <a:rPr lang="en-US"/>
              <a:t>은행이 불렀다는 기록입니다.</a:t>
            </a:r>
          </a:p>
          <a:p>
            <a:r>
              <a:rPr lang="en-US"/>
              <a:t> 그리고 각 건마다 추적 번호가 붙어 있어서,</a:t>
            </a:r>
          </a:p>
          <a:p>
            <a:r>
              <a:rPr lang="en-US"/>
              <a:t> 세 회사 로그를 이 번호로 맞춰볼 수 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시연 동영상이 이 멀티홉으로 실행됩니다.</a:t>
            </a:r>
          </a:p>
          <a:p>
            <a:r>
              <a:rPr lang="en-US"/>
              <a:t>-----------</a:t>
            </a:r>
          </a:p>
          <a:p>
            <a:r>
              <a:rPr lang="en-US"/>
              <a:t>[0~10초] 지금 화면은 공장 시스템입니다. 은행도 보험사도 아닙니다.</a:t>
            </a:r>
          </a:p>
          <a:p>
            <a:r>
              <a:rPr lang="en-US"/>
              <a:t>정비사가 "이 설비를 교체하려는데, 이 건물을 담보로 5억 대출이 될까요"라고 물었습니다.</a:t>
            </a:r>
          </a:p>
          <a:p>
            <a:r>
              <a:rPr lang="en-US"/>
              <a:t>[10~20초] 방금 이 요청이 은행으로 넘어갔습니다.</a:t>
            </a:r>
          </a:p>
          <a:p>
            <a:r>
              <a:rPr lang="en-US"/>
              <a:t> 은행이 담보를 봅니다 — 공장 건물이네요.</a:t>
            </a:r>
          </a:p>
          <a:p>
            <a:r>
              <a:rPr lang="en-US"/>
              <a:t>그러면 은행이 보험사에 다시 물어봅니다. 저희가 시킨 게 아니라, 은행이 스스로 판단해서 만든 두 번째 요청입니다.</a:t>
            </a:r>
          </a:p>
          <a:p>
            <a:r>
              <a:rPr lang="en-US"/>
              <a:t/>
            </a:r>
          </a:p>
          <a:p>
            <a:r>
              <a:rPr lang="en-US"/>
              <a:t>[20~30초] 결과가 왔습니다. 보험 보장이 3억, 필요한 건 5억. 부족합니다.</a:t>
            </a:r>
          </a:p>
          <a:p>
            <a:r>
              <a:rPr lang="en-US"/>
              <a:t>          그래서 거절이 아니라 조건부 승인입니다.</a:t>
            </a:r>
          </a:p>
          <a:p>
            <a:r>
              <a:rPr lang="en-US"/>
              <a:t/>
            </a:r>
          </a:p>
          <a:p>
            <a:r>
              <a:rPr lang="en-US"/>
              <a:t>[30~40초] 금액을 낮춰서 다시 물으면 이번엔 승인이 나옵니다.</a:t>
            </a:r>
          </a:p>
          <a:p>
            <a:r>
              <a:rPr lang="en-US"/>
              <a:t>          같은 로직이 양쪽으로 다 동작합니다.</a:t>
            </a:r>
          </a:p>
          <a:p>
            <a:r>
              <a:rPr lang="en-US"/>
              <a:t/>
            </a:r>
          </a:p>
          <a:p>
            <a:r>
              <a:rPr lang="en-US"/>
              <a:t>[40~65초] (은행 화면) 은행 쪽에서 본 같은 건입니다.</a:t>
            </a:r>
          </a:p>
          <a:p>
            <a:r>
              <a:rPr lang="en-US"/>
              <a:t>          담보 평가액 7,500만원, 대출 5,000만원, LTV 66.7%로 기준을 충족했습니다.</a:t>
            </a:r>
          </a:p>
          <a:p>
            <a:r>
              <a:rPr lang="en-US"/>
              <a:t>          그런데 상태를 보시면 여전히 "심사 중"입니다.</a:t>
            </a:r>
          </a:p>
          <a:p>
            <a:r>
              <a:rPr lang="en-US"/>
              <a:t>          자동으로 승인되지 않고, 심사역이 눌러야 넘어갑니다.</a:t>
            </a:r>
          </a:p>
          <a:p>
            <a:r>
              <a:rPr lang="en-US"/>
              <a:t/>
            </a:r>
          </a:p>
          <a:p>
            <a:r>
              <a:rPr lang="en-US"/>
              <a:t>[65~85초] (보험사 화면) 마지막으로 보험사 쪽입니다.</a:t>
            </a:r>
          </a:p>
          <a:p>
            <a:r>
              <a:rPr lang="en-US"/>
              <a:t> 담보 확인 요청이 쌓여 있고, 요청자가 finallq-agent로 찍혀 있습니다.</a:t>
            </a:r>
          </a:p>
          <a:p>
            <a:r>
              <a:rPr lang="en-US"/>
              <a:t>은행이 불렀다는 기록입니다.</a:t>
            </a:r>
          </a:p>
          <a:p>
            <a:r>
              <a:rPr lang="en-US"/>
              <a:t> 그리고 각 건마다 추적 번호가 붙어 있어서,</a:t>
            </a:r>
          </a:p>
          <a:p>
            <a:r>
              <a:rPr lang="en-US"/>
              <a:t> 세 회사 로그를 이 번호로 맞춰볼 수 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표에 제조가 없는게 눈에 띌텐데요. </a:t>
            </a:r>
          </a:p>
          <a:p>
            <a:r>
              <a:rPr lang="en-US"/>
              <a:t>공장은 항상 물어보는 쪽이라 받을 창구를 만들지 않았습니다.</a:t>
            </a:r>
          </a:p>
          <a:p>
            <a:r>
              <a:rPr lang="en-US"/>
              <a:t>계약 카드도 잘 만들고, 각자 테스트도 잘 통과하고, 통신도 잘 된다고 생각했는데, 실제로 셋을 붙이니까 테스트 3건이 깨졌습니다. </a:t>
            </a:r>
          </a:p>
          <a:p>
            <a:r>
              <a:rPr lang="en-US"/>
              <a:t>개별 검증으로는 안잡히는, 실제 통신해야 나오는 인증, 요청 쪽 문제였습니다.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성과-아쉬운점은 그냥 넘어가도록 하겠습니다.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pass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시스템을 하나로 합칠수도 있겠지만 기밀정보인 DB는 공유할 수 없습니다.</a:t>
            </a:r>
          </a:p>
          <a:p>
            <a:r>
              <a:rPr lang="en-US"/>
              <a:t>그래서 합치지 않고 맡기는 방식인 a2a 방식을 택했습니다.</a:t>
            </a:r>
          </a:p>
          <a:p>
            <a:r>
              <a:rPr lang="en-US"/>
              <a:t>서로 내부는 비공개이면서 공개된 설명서만 보고 일을 맡깁니다.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저희가 만든 건 사람 없이 도는 시스템이 아니라,</a:t>
            </a:r>
          </a:p>
          <a:p>
            <a:r>
              <a:rPr lang="en-US"/>
              <a:t>사람이 결정할 자리를 더 분명하게 만드는 시스템입니다.</a:t>
            </a:r>
          </a:p>
          <a:p>
            <a:r>
              <a:rPr lang="en-US"/>
              <a:t/>
            </a:r>
          </a:p>
          <a:p>
            <a:r>
              <a:rPr lang="en-US"/>
              <a:t>감사합니다.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[구분 슬라이드] 실제 발표에서는 이 슬라이드부터 넘기고, 질문이 나올 때만 이동하세요.</a:t>
            </a:r>
          </a:p>
          <a:p>
            <a:r>
              <a:rPr lang="en-US"/>
              <a:t>33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[부록 구성 안내 · 발표 중 재생 안 함]</a:t>
            </a:r>
          </a:p>
          <a:p>
            <a:r>
              <a:rPr lang="en-US"/>
              <a:t/>
            </a:r>
          </a:p>
          <a:p>
            <a:r>
              <a:rPr lang="en-US"/>
              <a:t>[이 슬라이드는 "목록"입니다 — 실제로는 장당 하나씩 쪼개세요]</a:t>
            </a:r>
          </a:p>
          <a:p>
            <a:r>
              <a:rPr lang="en-US"/>
              <a:t>부록은 한 장에 다이어그램 하나가 원칙입니다. 질문이 나왔을 때 바로 그 장으로 점프할 수 있어야 하기 때문입니다. 지금은 무엇을 채울지에 대한 체크리스트로 쓰세요.</a:t>
            </a:r>
          </a:p>
          <a:p>
            <a:r>
              <a:rPr lang="en-US"/>
              <a:t/>
            </a:r>
          </a:p>
          <a:p>
            <a:r>
              <a:rPr lang="en-US"/>
              <a:t>[우선순위 — 시간이 부족하다면 이 넷만]</a:t>
            </a:r>
          </a:p>
          <a:p>
            <a:r>
              <a:rPr lang="en-US"/>
              <a:t>· A2A 삼각형 다이어그램 — 가장 많이 참조됩니다</a:t>
            </a:r>
          </a:p>
          <a:p>
            <a:r>
              <a:rPr lang="en-US"/>
              <a:t>· 멀티홉 시퀀스 다이어그램 — "정확히 어떤 순서로 호출되나" 대응</a:t>
            </a:r>
          </a:p>
          <a:p>
            <a:r>
              <a:rPr lang="en-US"/>
              <a:t>· MaintQ 도구 계층도 (HITL 표시) — "어디까지 자동인가" 대응</a:t>
            </a:r>
          </a:p>
          <a:p>
            <a:r>
              <a:rPr lang="en-US"/>
              <a:t>· InsuQ 검색 실험 비교 그래프 — "왜 그 기법을 골랐나" 대응</a:t>
            </a:r>
          </a:p>
          <a:p>
            <a:r>
              <a:rPr lang="en-US"/>
              <a:t/>
            </a:r>
          </a:p>
          <a:p>
            <a:r>
              <a:rPr lang="en-US"/>
              <a:t>[이미 있는 자료 위치]</a:t>
            </a:r>
          </a:p>
          <a:p>
            <a:r>
              <a:rPr lang="en-US"/>
              <a:t>각 프로젝트의 시나리오맵 HTML — 삼각형 SVG, 검색 실험 막대그래프, 진행도 바</a:t>
            </a:r>
          </a:p>
          <a:p>
            <a:r>
              <a:rPr lang="en-US"/>
              <a:t>A2A 다이어그램 문서 — 시퀀스 다이어그램</a:t>
            </a:r>
          </a:p>
          <a:p>
            <a:r>
              <a:rPr lang="en-US"/>
              <a:t>내부 흐름도 문서 — 화면↔툴↔API 매핑</a:t>
            </a:r>
          </a:p>
          <a:p>
            <a:r>
              <a:rPr lang="en-US"/>
              <a:t/>
            </a:r>
          </a:p>
          <a:p>
            <a:r>
              <a:rPr lang="en-US"/>
              <a:t>[추가할 것] ERD는 테이블이 많아 한 장에 다 넣으면 못 읽습니다. 도메인별로 잘라 3~4장으로 나누고, 전체 조감도는 별도 한 장으로.</a:t>
            </a:r>
          </a:p>
          <a:p>
            <a:r>
              <a:rPr lang="en-US"/>
              <a:t>34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[부록 구성 안내 · 발표 중 재생 안 함]</a:t>
            </a:r>
          </a:p>
          <a:p>
            <a:r>
              <a:rPr lang="en-US"/>
              <a:t/>
            </a:r>
          </a:p>
          <a:p>
            <a:r>
              <a:rPr lang="en-US"/>
              <a:t>[이 슬라이드는 "목록"입니다 — 실제로는 장당 하나씩 쪼개세요]</a:t>
            </a:r>
          </a:p>
          <a:p>
            <a:r>
              <a:rPr lang="en-US"/>
              <a:t>부록은 한 장에 다이어그램 하나가 원칙입니다. 질문이 나왔을 때 바로 그 장으로 점프할 수 있어야 하기 때문입니다. 지금은 무엇을 채울지에 대한 체크리스트로 쓰세요.</a:t>
            </a:r>
          </a:p>
          <a:p>
            <a:r>
              <a:rPr lang="en-US"/>
              <a:t/>
            </a:r>
          </a:p>
          <a:p>
            <a:r>
              <a:rPr lang="en-US"/>
              <a:t>[우선순위 — 시간이 부족하다면 이 넷만]</a:t>
            </a:r>
          </a:p>
          <a:p>
            <a:r>
              <a:rPr lang="en-US"/>
              <a:t>· A2A 삼각형 다이어그램 — 가장 많이 참조됩니다</a:t>
            </a:r>
          </a:p>
          <a:p>
            <a:r>
              <a:rPr lang="en-US"/>
              <a:t>· 멀티홉 시퀀스 다이어그램 — "정확히 어떤 순서로 호출되나" 대응</a:t>
            </a:r>
          </a:p>
          <a:p>
            <a:r>
              <a:rPr lang="en-US"/>
              <a:t>· MaintQ 도구 계층도 (HITL 표시) — "어디까지 자동인가" 대응</a:t>
            </a:r>
          </a:p>
          <a:p>
            <a:r>
              <a:rPr lang="en-US"/>
              <a:t>· InsuQ 검색 실험 비교 그래프 — "왜 그 기법을 골랐나" 대응</a:t>
            </a:r>
          </a:p>
          <a:p>
            <a:r>
              <a:rPr lang="en-US"/>
              <a:t/>
            </a:r>
          </a:p>
          <a:p>
            <a:r>
              <a:rPr lang="en-US"/>
              <a:t>[이미 있는 자료 위치]</a:t>
            </a:r>
          </a:p>
          <a:p>
            <a:r>
              <a:rPr lang="en-US"/>
              <a:t>각 프로젝트의 시나리오맵 HTML — 삼각형 SVG, 검색 실험 막대그래프, 진행도 바</a:t>
            </a:r>
          </a:p>
          <a:p>
            <a:r>
              <a:rPr lang="en-US"/>
              <a:t>A2A 다이어그램 문서 — 시퀀스 다이어그램</a:t>
            </a:r>
          </a:p>
          <a:p>
            <a:r>
              <a:rPr lang="en-US"/>
              <a:t>내부 흐름도 문서 — 화면↔툴↔API 매핑</a:t>
            </a:r>
          </a:p>
          <a:p>
            <a:r>
              <a:rPr lang="en-US"/>
              <a:t/>
            </a:r>
          </a:p>
          <a:p>
            <a:r>
              <a:rPr lang="en-US"/>
              <a:t>[추가할 것] ERD는 테이블이 많아 한 장에 다 넣으면 못 읽습니다. 도메인별로 잘라 3~4장으로 나누고, 전체 조감도는 별도 한 장으로.</a:t>
            </a:r>
          </a:p>
          <a:p>
            <a:r>
              <a:rPr lang="en-US"/>
              <a:t>34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[지표 요약 · 발표 중 재생 안 함 · 질문 대응용]</a:t>
            </a:r>
          </a:p>
          <a:p>
            <a:r>
              <a:rPr lang="en-US"/>
              <a:t/>
            </a:r>
          </a:p>
          <a:p>
            <a:r>
              <a:rPr lang="en-US"/>
              <a:t>[지표를 제시할 때 지킨 원칙]</a:t>
            </a:r>
          </a:p>
          <a:p>
            <a:r>
              <a:rPr lang="en-US"/>
              <a:t>· 목표 미달을 그대로 적었습니다. 인용률 92.6%(목표 100%), 부품 특정 40% 등.</a:t>
            </a:r>
          </a:p>
          <a:p>
            <a:r>
              <a:rPr lang="en-US"/>
              <a:t>· 개선은 전/후 수치를 함께 적었습니다 — 절대값만 있으면 개선인지 알 수 없습니다.</a:t>
            </a:r>
          </a:p>
          <a:p>
            <a:r>
              <a:rPr lang="en-US"/>
              <a:t>· 측정 방식을 비고에 남겼습니다. 캐시를 썼다면 지표에서 어떻게 분리했는지까지.</a:t>
            </a:r>
          </a:p>
          <a:p>
            <a:r>
              <a:rPr lang="en-US"/>
              <a:t>· 채점기 자체를 검증했습니다. LLM이 채점한 점수는 사람 채점과 일치율을 확인한 뒤에만 지표로 인정.</a:t>
            </a:r>
          </a:p>
          <a:p>
            <a:r>
              <a:rPr lang="en-US"/>
              <a:t/>
            </a:r>
          </a:p>
          <a:p>
            <a:r>
              <a:rPr lang="en-US"/>
              <a:t>[가장 방어가 필요한 숫자]</a:t>
            </a:r>
          </a:p>
          <a:p>
            <a:r>
              <a:rPr lang="en-US"/>
              <a:t>· 부품 품번 특정률 40.0% — 원인은 제조사의 품번 미공개</a:t>
            </a:r>
          </a:p>
          <a:p>
            <a:r>
              <a:rPr lang="en-US"/>
              <a:t>· Hit@5 목표 0.85 미달 — 실손 기준선 기준. HyDE 적용 후 0.9167로 초과</a:t>
            </a:r>
          </a:p>
          <a:p>
            <a:r>
              <a:rPr lang="en-US"/>
              <a:t>  → 질문받으면 "기준선 0.8333, HyDE 적용 후 0.9167"로 두 숫자를 함께 말하세요.</a:t>
            </a:r>
          </a:p>
          <a:p>
            <a:r>
              <a:rPr lang="en-US"/>
              <a:t/>
            </a:r>
          </a:p>
          <a:p>
            <a:r>
              <a:rPr lang="en-US"/>
              <a:t>[추가할 것] 각 지표에 측정 일자와 실험 번호(EXP-0xx)를 붙이면 "이 숫자가 어디서 나왔는지 추적 가능하다"는 신호가 됩니다.</a:t>
            </a:r>
          </a:p>
          <a:p>
            <a:r>
              <a:rPr lang="en-US"/>
              <a:t>35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그래서, 세 개의 독립된 회사를 A2a로 연결한다면 어떻게 될까요?</a:t>
            </a:r>
          </a:p>
          <a:p>
            <a:r>
              <a:rPr lang="en-US"/>
              <a:t/>
            </a:r>
          </a:p>
          <a:p>
            <a:r>
              <a:rPr lang="en-US"/>
              <a:t>전제는 세가지입니다.</a:t>
            </a:r>
          </a:p>
          <a:p>
            <a:r>
              <a:rPr lang="en-US"/>
              <a:t>상호 내부 비공개, 최종 판단은 사람, 모르면 확인 불가라고 답변한다" 라는 것입니다.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타겟은 중견 제조업의 정비 팀장과 재무 담당자입니다. 결재 승인 판단 책임이 있는 사람이죠. </a:t>
            </a:r>
          </a:p>
          <a:p>
            <a:r>
              <a:rPr lang="en-US"/>
              <a:t>그래서 저희는 대신 판단해주는 Ai가 아니라 결재 직전까지 준비해주는 AI입니다.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</a:p>
          <a:p>
            <a:r>
              <a:rPr lang="en-US"/>
              <a:t>각 시스템이 밖으로 여는 포트를 기준으로 그린 구성도입니다.</a:t>
            </a:r>
          </a:p>
          <a:p>
            <a:r>
              <a:rPr lang="en-US"/>
              <a:t>밖으로 노출되는건 a2a 포트 뿐입니다.</a:t>
            </a:r>
          </a:p>
          <a:p>
            <a:r>
              <a:rPr lang="en-US"/>
              <a:t>3개의 시스템이기에 3홉으로 릴레이를 할 수 있습니다.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세 시스템 다 AI 에이전트인데 구조가 전부 다릅니다.</a:t>
            </a:r>
          </a:p>
          <a:p>
            <a:r>
              <a:rPr lang="en-US"/>
              <a:t/>
            </a:r>
          </a:p>
          <a:p>
            <a:r>
              <a:rPr lang="en-US"/>
              <a:t>보험은 실손과 화재보험을 아예 나눴습니다. 두 전문가가 나눠 맡는 것처럼요.</a:t>
            </a:r>
          </a:p>
          <a:p>
            <a:r>
              <a:rPr lang="en-US"/>
              <a:t>제조는 그래프 없이 단순한 반복이고,</a:t>
            </a:r>
          </a:p>
          <a:p>
            <a:r>
              <a:rPr lang="en-US"/>
              <a:t>금융은 반대로 그래프는 있는데 그 안에 AI가 없습니다.</a:t>
            </a:r>
          </a:p>
          <a:p>
            <a:r>
              <a:rPr lang="en-US"/>
              <a:t/>
            </a:r>
          </a:p>
          <a:p>
            <a:r>
              <a:rPr lang="en-US"/>
              <a:t>돈이 걸린 판단이 실행할 때마다 달라지면 감사가 안 되니까,</a:t>
            </a:r>
          </a:p>
          <a:p>
            <a:r>
              <a:rPr lang="en-US"/>
              <a:t>어떤 도구를 부를지도 규칙으로 정했습니다.</a:t>
            </a:r>
          </a:p>
          <a:p>
            <a:r>
              <a:rPr lang="en-US"/>
              <a:t/>
            </a:r>
          </a:p>
          <a:p>
            <a:r>
              <a:rPr lang="en-US"/>
              <a:t>필요한 곳에만 AI를 썼습니다.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----------------------------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보험은 실손과 화재보험을 검색 저장소에서 컬렉션으로 아예 나눴습니다.</a:t>
            </a:r>
          </a:p>
          <a:p>
            <a:r>
              <a:rPr lang="en-US"/>
              <a:t>평가셋도 다르고, 처리 흐름도 따로 돕니다.</a:t>
            </a:r>
          </a:p>
          <a:p>
            <a:r>
              <a:rPr lang="en-US"/>
              <a:t>한 덩어리가 아니라 두 전문가가 나눠 맡는것처럼 동작합니다.</a:t>
            </a:r>
          </a:p>
          <a:p>
            <a:r>
              <a:rPr lang="en-US"/>
              <a:t>질문이 오면 그 고객이 가입한 쪽으로 좁히고, 실손인지 화재인지 llm이 분류하여  실손혹은 화재 에이전트에게 검색과 답변을 위임합니다.</a:t>
            </a:r>
          </a:p>
          <a:p>
            <a:r>
              <a:rPr lang="en-US"/>
              <a:t/>
            </a:r>
          </a:p>
          <a:p>
            <a:r>
              <a:rPr lang="en-US"/>
              <a:t>제조는 그래프 없이 단순한 반복 구조구요</a:t>
            </a:r>
          </a:p>
          <a:p>
            <a:r>
              <a:rPr lang="en-US"/>
              <a:t/>
            </a:r>
          </a:p>
          <a:p>
            <a:r>
              <a:rPr lang="en-US"/>
              <a:t>금융은 반대입니다. 그래프는 있는데 안에 ai가 없습니다. 어떤 도구를 부를지도, 답을 어떻게 조립할지도 전부 규칙으로 정합니다.</a:t>
            </a:r>
          </a:p>
          <a:p>
            <a:r>
              <a:rPr lang="en-US"/>
              <a:t>돈이 걸린 판단이 실행할때마다 달라지면 감사 자체가 안되니까요.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새 회사의 속을 노드 단위로 펼친 그림입니다. </a:t>
            </a:r>
          </a:p>
          <a:p>
            <a:r>
              <a:rPr lang="en-US"/>
              <a:t>A2a 경계를 넘는건 포트뿐입니다. 화면, 서버, DB 모두 노출되지 않습니다.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4.jpeg" Type="http://schemas.openxmlformats.org/officeDocument/2006/relationships/image"/><Relationship Id="rId4" Target="../media/image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4.jpeg" Type="http://schemas.openxmlformats.org/officeDocument/2006/relationships/image"/><Relationship Id="rId4" Target="../media/image9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4.jpe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4.jpe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4.jpe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2.xml" Type="http://schemas.openxmlformats.org/officeDocument/2006/relationships/notesSlide"/><Relationship Id="rId3" Target="../media/image4.jpe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3.xml" Type="http://schemas.openxmlformats.org/officeDocument/2006/relationships/notesSlide"/><Relationship Id="rId3" Target="../media/image4.jpe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4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5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6.xml" Type="http://schemas.openxmlformats.org/officeDocument/2006/relationships/notesSlide"/><Relationship Id="rId3" Target="../media/image4.jpe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7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8.xml" Type="http://schemas.openxmlformats.org/officeDocument/2006/relationships/notesSlide"/><Relationship Id="rId3" Target="../media/image4.jpe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9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4.jpeg" Type="http://schemas.openxmlformats.org/officeDocument/2006/relationships/image"/><Relationship Id="rId4" Target="../media/image1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0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1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2.xml" Type="http://schemas.openxmlformats.org/officeDocument/2006/relationships/notesSlide"/><Relationship Id="rId3" Target="../media/image4.jpeg" Type="http://schemas.openxmlformats.org/officeDocument/2006/relationships/image"/><Relationship Id="rId4" Target="../media/image17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3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4.xml" Type="http://schemas.openxmlformats.org/officeDocument/2006/relationships/notesSlide"/><Relationship Id="rId3" Target="../media/image4.jpe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5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6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7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8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9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0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1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2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3.xml" Type="http://schemas.openxmlformats.org/officeDocument/2006/relationships/notesSlide"/><Relationship Id="rId3" Target="../media/image4.jpeg" Type="http://schemas.openxmlformats.org/officeDocument/2006/relationships/image"/><Relationship Id="rId4" Target="../media/image20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4.xml" Type="http://schemas.openxmlformats.org/officeDocument/2006/relationships/notesSlide"/><Relationship Id="rId3" Target="../media/image4.jpe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5.xml" Type="http://schemas.openxmlformats.org/officeDocument/2006/relationships/notesSlide"/><Relationship Id="rId3" Target="../media/image4.jpeg" Type="http://schemas.openxmlformats.org/officeDocument/2006/relationships/image"/><Relationship Id="rId4" Target="../media/image22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6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7.xml" Type="http://schemas.openxmlformats.org/officeDocument/2006/relationships/notesSlide"/><Relationship Id="rId3" Target="../media/image4.jpe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8.xml" Type="http://schemas.openxmlformats.org/officeDocument/2006/relationships/notesSlide"/><Relationship Id="rId3" Target="../media/image4.jpe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Relationship Id="rId7" Target="../media/image2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9.xml" Type="http://schemas.openxmlformats.org/officeDocument/2006/relationships/notesSlide"/><Relationship Id="rId3" Target="../media/image4.jpe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4.jpeg" Type="http://schemas.openxmlformats.org/officeDocument/2006/relationships/image"/><Relationship Id="rId4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4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4.jpeg" Type="http://schemas.openxmlformats.org/officeDocument/2006/relationships/image"/><Relationship Id="rId4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319992" y="-1680508"/>
            <a:ext cx="13648016" cy="1364801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40768" y="-164456"/>
            <a:ext cx="11725929" cy="11711272"/>
          </a:xfrm>
          <a:custGeom>
            <a:avLst/>
            <a:gdLst/>
            <a:ahLst/>
            <a:cxnLst/>
            <a:rect r="r" b="b" t="t" l="l"/>
            <a:pathLst>
              <a:path h="11711272" w="11725929">
                <a:moveTo>
                  <a:pt x="0" y="0"/>
                </a:moveTo>
                <a:lnTo>
                  <a:pt x="11725929" y="0"/>
                </a:lnTo>
                <a:lnTo>
                  <a:pt x="11725929" y="11711272"/>
                </a:lnTo>
                <a:lnTo>
                  <a:pt x="0" y="117112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367381" y="-633119"/>
            <a:ext cx="11553237" cy="11553237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76280" y="4348446"/>
            <a:ext cx="1658466" cy="1656393"/>
          </a:xfrm>
          <a:custGeom>
            <a:avLst/>
            <a:gdLst/>
            <a:ahLst/>
            <a:cxnLst/>
            <a:rect r="r" b="b" t="t" l="l"/>
            <a:pathLst>
              <a:path h="1656393" w="1658466">
                <a:moveTo>
                  <a:pt x="0" y="0"/>
                </a:moveTo>
                <a:lnTo>
                  <a:pt x="1658465" y="0"/>
                </a:lnTo>
                <a:lnTo>
                  <a:pt x="1658465" y="1656393"/>
                </a:lnTo>
                <a:lnTo>
                  <a:pt x="0" y="16563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437613" y="4282161"/>
            <a:ext cx="1634041" cy="1634041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true" flipV="false" rot="0">
            <a:off x="2086248" y="4847440"/>
            <a:ext cx="336771" cy="503483"/>
          </a:xfrm>
          <a:custGeom>
            <a:avLst/>
            <a:gdLst/>
            <a:ahLst/>
            <a:cxnLst/>
            <a:rect r="r" b="b" t="t" l="l"/>
            <a:pathLst>
              <a:path h="503483" w="336771">
                <a:moveTo>
                  <a:pt x="336771" y="0"/>
                </a:moveTo>
                <a:lnTo>
                  <a:pt x="0" y="0"/>
                </a:lnTo>
                <a:lnTo>
                  <a:pt x="0" y="503483"/>
                </a:lnTo>
                <a:lnTo>
                  <a:pt x="336771" y="503483"/>
                </a:lnTo>
                <a:lnTo>
                  <a:pt x="33677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191921" y="4348446"/>
            <a:ext cx="1658466" cy="1656393"/>
          </a:xfrm>
          <a:custGeom>
            <a:avLst/>
            <a:gdLst/>
            <a:ahLst/>
            <a:cxnLst/>
            <a:rect r="r" b="b" t="t" l="l"/>
            <a:pathLst>
              <a:path h="1656393" w="1658466">
                <a:moveTo>
                  <a:pt x="0" y="0"/>
                </a:moveTo>
                <a:lnTo>
                  <a:pt x="1658466" y="0"/>
                </a:lnTo>
                <a:lnTo>
                  <a:pt x="1658466" y="1656393"/>
                </a:lnTo>
                <a:lnTo>
                  <a:pt x="0" y="16563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5153255" y="4282161"/>
            <a:ext cx="1634041" cy="1634041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15801890" y="4847440"/>
            <a:ext cx="336771" cy="503483"/>
          </a:xfrm>
          <a:custGeom>
            <a:avLst/>
            <a:gdLst/>
            <a:ahLst/>
            <a:cxnLst/>
            <a:rect r="r" b="b" t="t" l="l"/>
            <a:pathLst>
              <a:path h="503483" w="336771">
                <a:moveTo>
                  <a:pt x="0" y="0"/>
                </a:moveTo>
                <a:lnTo>
                  <a:pt x="336770" y="0"/>
                </a:lnTo>
                <a:lnTo>
                  <a:pt x="336770" y="503483"/>
                </a:lnTo>
                <a:lnTo>
                  <a:pt x="0" y="5034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8142194" y="7495078"/>
            <a:ext cx="2003612" cy="775869"/>
            <a:chOff x="0" y="0"/>
            <a:chExt cx="2098984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098984" cy="812800"/>
            </a:xfrm>
            <a:custGeom>
              <a:avLst/>
              <a:gdLst/>
              <a:ahLst/>
              <a:cxnLst/>
              <a:rect r="r" b="b" t="t" l="l"/>
              <a:pathLst>
                <a:path h="812800" w="2098984">
                  <a:moveTo>
                    <a:pt x="386398" y="0"/>
                  </a:moveTo>
                  <a:lnTo>
                    <a:pt x="1712586" y="0"/>
                  </a:lnTo>
                  <a:cubicBezTo>
                    <a:pt x="1925987" y="0"/>
                    <a:pt x="2098984" y="172996"/>
                    <a:pt x="2098984" y="386398"/>
                  </a:cubicBezTo>
                  <a:lnTo>
                    <a:pt x="2098984" y="426402"/>
                  </a:lnTo>
                  <a:cubicBezTo>
                    <a:pt x="2098984" y="639804"/>
                    <a:pt x="1925987" y="812800"/>
                    <a:pt x="1712586" y="812800"/>
                  </a:cubicBezTo>
                  <a:lnTo>
                    <a:pt x="386398" y="812800"/>
                  </a:lnTo>
                  <a:cubicBezTo>
                    <a:pt x="172996" y="812800"/>
                    <a:pt x="0" y="639804"/>
                    <a:pt x="0" y="426402"/>
                  </a:cubicBezTo>
                  <a:lnTo>
                    <a:pt x="0" y="386398"/>
                  </a:lnTo>
                  <a:cubicBezTo>
                    <a:pt x="0" y="172996"/>
                    <a:pt x="172996" y="0"/>
                    <a:pt x="386398" y="0"/>
                  </a:cubicBezTo>
                  <a:close/>
                </a:path>
              </a:pathLst>
            </a:custGeom>
            <a:solidFill>
              <a:srgbClr val="121278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2098984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5330194" y="8458418"/>
            <a:ext cx="3113375" cy="799882"/>
            <a:chOff x="0" y="0"/>
            <a:chExt cx="3163655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163655" cy="812800"/>
            </a:xfrm>
            <a:custGeom>
              <a:avLst/>
              <a:gdLst/>
              <a:ahLst/>
              <a:cxnLst/>
              <a:rect r="r" b="b" t="t" l="l"/>
              <a:pathLst>
                <a:path h="812800" w="3163655">
                  <a:moveTo>
                    <a:pt x="24867" y="0"/>
                  </a:moveTo>
                  <a:lnTo>
                    <a:pt x="3138788" y="0"/>
                  </a:lnTo>
                  <a:cubicBezTo>
                    <a:pt x="3145383" y="0"/>
                    <a:pt x="3151708" y="2620"/>
                    <a:pt x="3156371" y="7283"/>
                  </a:cubicBezTo>
                  <a:cubicBezTo>
                    <a:pt x="3161035" y="11947"/>
                    <a:pt x="3163655" y="18272"/>
                    <a:pt x="3163655" y="24867"/>
                  </a:cubicBezTo>
                  <a:lnTo>
                    <a:pt x="3163655" y="787933"/>
                  </a:lnTo>
                  <a:cubicBezTo>
                    <a:pt x="3163655" y="801667"/>
                    <a:pt x="3152521" y="812800"/>
                    <a:pt x="3138788" y="812800"/>
                  </a:cubicBezTo>
                  <a:lnTo>
                    <a:pt x="24867" y="812800"/>
                  </a:lnTo>
                  <a:cubicBezTo>
                    <a:pt x="11133" y="812800"/>
                    <a:pt x="0" y="801667"/>
                    <a:pt x="0" y="787933"/>
                  </a:cubicBezTo>
                  <a:lnTo>
                    <a:pt x="0" y="24867"/>
                  </a:lnTo>
                  <a:cubicBezTo>
                    <a:pt x="0" y="11133"/>
                    <a:pt x="11133" y="0"/>
                    <a:pt x="24867" y="0"/>
                  </a:cubicBezTo>
                  <a:close/>
                </a:path>
              </a:pathLst>
            </a:custGeom>
            <a:solidFill>
              <a:srgbClr val="121278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316365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723681" y="436750"/>
            <a:ext cx="3398675" cy="259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79"/>
              </a:lnSpc>
              <a:spcBef>
                <a:spcPct val="0"/>
              </a:spcBef>
            </a:pPr>
            <a:r>
              <a:rPr lang="en-US" b="true" sz="1485">
                <a:solidFill>
                  <a:srgbClr val="1F2020"/>
                </a:solidFill>
                <a:latin typeface="Poppins Bold"/>
                <a:ea typeface="Poppins Bold"/>
                <a:cs typeface="Poppins Bold"/>
                <a:sym typeface="Poppins Bold"/>
              </a:rPr>
              <a:t>Agent To Agent Interoperabilty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643736" y="4308608"/>
            <a:ext cx="10773189" cy="1362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  <a:spcBef>
                <a:spcPct val="0"/>
              </a:spcBef>
            </a:pPr>
            <a:r>
              <a:rPr lang="en-US" b="true" sz="7500">
                <a:solidFill>
                  <a:srgbClr val="121278"/>
                </a:solidFill>
                <a:latin typeface="Poppins Bold"/>
                <a:ea typeface="Poppins Bold"/>
                <a:cs typeface="Poppins Bold"/>
                <a:sym typeface="Poppins Bold"/>
              </a:rPr>
              <a:t>A2A 멀티홉 연동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984590" y="6231724"/>
            <a:ext cx="6318820" cy="559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F2020"/>
                </a:solidFill>
                <a:latin typeface="Poppins"/>
                <a:ea typeface="Poppins"/>
                <a:cs typeface="Poppins"/>
                <a:sym typeface="Poppins"/>
              </a:rPr>
              <a:t>제조 · 금융 · 보험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1F2020"/>
                </a:solidFill>
                <a:latin typeface="Poppins"/>
                <a:ea typeface="Poppins"/>
                <a:cs typeface="Poppins"/>
                <a:sym typeface="Poppins"/>
              </a:rPr>
              <a:t>서로를 모르는 세 에이전트의 협업 실험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142194" y="7725816"/>
            <a:ext cx="2003612" cy="30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37"/>
              </a:lnSpc>
              <a:spcBef>
                <a:spcPct val="0"/>
              </a:spcBef>
            </a:pPr>
            <a:r>
              <a:rPr lang="en-US" b="true" sz="166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발표자 : 최지현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299528" y="3437462"/>
            <a:ext cx="5461607" cy="507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40"/>
              </a:lnSpc>
              <a:spcBef>
                <a:spcPct val="0"/>
              </a:spcBef>
            </a:pPr>
            <a:r>
              <a:rPr lang="en-US" b="true" sz="2886">
                <a:solidFill>
                  <a:srgbClr val="1F2020"/>
                </a:solidFill>
                <a:latin typeface="Poppins Bold"/>
                <a:ea typeface="Poppins Bold"/>
                <a:cs typeface="Poppins Bold"/>
                <a:sym typeface="Poppins Bold"/>
              </a:rPr>
              <a:t>독립 시스템 3사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5475172" y="8581750"/>
            <a:ext cx="2750430" cy="515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7"/>
              </a:lnSpc>
            </a:pPr>
            <a:r>
              <a:rPr lang="en-US" sz="146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NIPA NVIDIA GPU 가속 기반 </a:t>
            </a:r>
          </a:p>
          <a:p>
            <a:pPr algn="ctr">
              <a:lnSpc>
                <a:spcPts val="2057"/>
              </a:lnSpc>
              <a:spcBef>
                <a:spcPct val="0"/>
              </a:spcBef>
            </a:pPr>
            <a:r>
              <a:rPr lang="en-US" sz="146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 Agent 엔지니어 과정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4055087" y="8813872"/>
            <a:ext cx="3723894" cy="329184"/>
            <a:chOff x="0" y="0"/>
            <a:chExt cx="4965192" cy="438912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4965192" cy="438912"/>
            </a:xfrm>
            <a:custGeom>
              <a:avLst/>
              <a:gdLst/>
              <a:ahLst/>
              <a:cxnLst/>
              <a:rect r="r" b="b" t="t" l="l"/>
              <a:pathLst>
                <a:path h="438912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70424" r="0" b="-170424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28575"/>
              <a:ext cx="4965192" cy="46748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0"/>
                </a:lnSpc>
              </a:pPr>
              <a:r>
                <a:rPr lang="en-US" sz="1275" spc="210">
                  <a:solidFill>
                    <a:srgbClr val="6E747C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4055087" y="9156772"/>
            <a:ext cx="3723894" cy="411480"/>
            <a:chOff x="0" y="0"/>
            <a:chExt cx="4965192" cy="5486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965192" cy="548640"/>
            </a:xfrm>
            <a:custGeom>
              <a:avLst/>
              <a:gdLst/>
              <a:ahLst/>
              <a:cxnLst/>
              <a:rect r="r" b="b" t="t" l="l"/>
              <a:pathLst>
                <a:path h="548640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26339" r="0" b="-126339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9525"/>
              <a:ext cx="4965192" cy="5581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0"/>
                </a:lnSpc>
              </a:pPr>
              <a:r>
                <a:rPr lang="en-US" b="true" sz="1725">
                  <a:solidFill>
                    <a:srgbClr val="1D2A3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설비보전 에이전트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8190461" y="8813872"/>
            <a:ext cx="3723894" cy="329184"/>
            <a:chOff x="0" y="0"/>
            <a:chExt cx="4965192" cy="438912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965192" cy="438912"/>
            </a:xfrm>
            <a:custGeom>
              <a:avLst/>
              <a:gdLst/>
              <a:ahLst/>
              <a:cxnLst/>
              <a:rect r="r" b="b" t="t" l="l"/>
              <a:pathLst>
                <a:path h="438912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70424" r="0" b="-170424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4965192" cy="46748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0"/>
                </a:lnSpc>
              </a:pPr>
              <a:r>
                <a:rPr lang="en-US" sz="1275" spc="210">
                  <a:solidFill>
                    <a:srgbClr val="6E747C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8190461" y="9156772"/>
            <a:ext cx="3723894" cy="411480"/>
            <a:chOff x="0" y="0"/>
            <a:chExt cx="4965192" cy="54864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965192" cy="548640"/>
            </a:xfrm>
            <a:custGeom>
              <a:avLst/>
              <a:gdLst/>
              <a:ahLst/>
              <a:cxnLst/>
              <a:rect r="r" b="b" t="t" l="l"/>
              <a:pathLst>
                <a:path h="548640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26339" r="0" b="-126339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9525"/>
              <a:ext cx="4965192" cy="5581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0"/>
                </a:lnSpc>
              </a:pPr>
              <a:r>
                <a:rPr lang="en-US" b="true" sz="1725">
                  <a:solidFill>
                    <a:srgbClr val="1D2A3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은행 · 증권 에이전트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325835" y="8813872"/>
            <a:ext cx="3723894" cy="329184"/>
            <a:chOff x="0" y="0"/>
            <a:chExt cx="4965192" cy="43891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4965192" cy="438912"/>
            </a:xfrm>
            <a:custGeom>
              <a:avLst/>
              <a:gdLst/>
              <a:ahLst/>
              <a:cxnLst/>
              <a:rect r="r" b="b" t="t" l="l"/>
              <a:pathLst>
                <a:path h="438912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438912"/>
                  </a:lnTo>
                  <a:lnTo>
                    <a:pt x="0" y="438912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70424" r="0" b="-170424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28575"/>
              <a:ext cx="4965192" cy="46748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530"/>
                </a:lnSpc>
              </a:pPr>
              <a:r>
                <a:rPr lang="en-US" sz="1275" spc="210">
                  <a:solidFill>
                    <a:srgbClr val="6E747C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2325835" y="9156772"/>
            <a:ext cx="3723894" cy="411480"/>
            <a:chOff x="0" y="0"/>
            <a:chExt cx="4965192" cy="54864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4965192" cy="548640"/>
            </a:xfrm>
            <a:custGeom>
              <a:avLst/>
              <a:gdLst/>
              <a:ahLst/>
              <a:cxnLst/>
              <a:rect r="r" b="b" t="t" l="l"/>
              <a:pathLst>
                <a:path h="548640" w="4965192">
                  <a:moveTo>
                    <a:pt x="0" y="0"/>
                  </a:moveTo>
                  <a:lnTo>
                    <a:pt x="4965192" y="0"/>
                  </a:lnTo>
                  <a:lnTo>
                    <a:pt x="4965192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26339" r="0" b="-126339"/>
              </a:stretch>
            </a:blip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9525"/>
              <a:ext cx="4965192" cy="5581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070"/>
                </a:lnSpc>
              </a:pPr>
              <a:r>
                <a:rPr lang="en-US" b="true" sz="1725">
                  <a:solidFill>
                    <a:srgbClr val="1D2A3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보험약관 RAG 에이전트</a:t>
              </a: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16172444" y="9397119"/>
            <a:ext cx="1219349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121278"/>
                </a:solidFill>
                <a:latin typeface="Canva Sans"/>
                <a:ea typeface="Canva Sans"/>
                <a:cs typeface="Canva Sans"/>
                <a:sym typeface="Canva Sans"/>
              </a:rPr>
              <a:t>2026.08.25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510588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   ·   시나리오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시나리오 목록</a:t>
            </a: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850392" y="2415936"/>
          <a:ext cx="16440150" cy="6090161"/>
        </p:xfrm>
        <a:graphic>
          <a:graphicData uri="http://schemas.openxmlformats.org/drawingml/2006/table">
            <a:tbl>
              <a:tblPr/>
              <a:tblGrid>
                <a:gridCol w="1511426"/>
                <a:gridCol w="6759322"/>
                <a:gridCol w="2141347"/>
                <a:gridCol w="2603024"/>
                <a:gridCol w="3425031"/>
              </a:tblGrid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구분(번호)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시나리오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경로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성격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상태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S1—S4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진단 → 재고 → 견적 → 발주 초안 → 승인 / 대체품 / 반복고장 / 모른다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MaintQ 내부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도구 오케스트레이션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S9·S10·S29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처분 법정조건 차단 · 근거 번들 서명 · 수리 증빙 서명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MaintQ 내부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확정 방어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S19—S23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기업 온보딩 · 이체 결재 · 이상거래 탐지 · AI 비서 · 통합자산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FinAllQ 내부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결재 · 통제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S24—S28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근거 인용 · 되묻기 · 확인 불가 거부 · 조항 멀티홉 · 화재재물 트랙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InsuQ 내부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RAG · 판정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발주 확정 → 출금 요청 (2단 승인)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 → Fin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요청 + 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고장이력 연계 화재보험 갱신 상담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 → Insu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상담 + 데이터연계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S11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설비 처분 → 보험 목적물 변경 통지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 → Insu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통지 + 정산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463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S15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화재 멸실 → 보험금 청구 → 승인 큐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Insu → (Fin)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청구 + 사람승인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6"/>
                    </a:solidFill>
                  </a:tcPr>
                </a:tc>
              </a:tr>
              <a:tr h="5333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S8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담보 대출 심사 시 보험 검증 (멀티홉 릴레이)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Maint → Fin → Insu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3사 릴레이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8A6100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▶ 시연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</a:tr>
              <a:tr h="74333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S6·S12·S13·S14·S16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환헤지 상담 · 매각대금 정산 · 중고설비 담보심사 · 위험등급 통지 · 조달 비교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경계 넘음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8D9299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수신부</a:t>
                      </a:r>
                      <a:r>
                        <a:rPr lang="en-US" sz="1575">
                          <a:solidFill>
                            <a:srgbClr val="8D9299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완료 · </a:t>
                      </a:r>
                      <a:endParaRPr lang="en-US" sz="1100"/>
                    </a:p>
                    <a:p>
                      <a:pPr algn="l">
                        <a:lnSpc>
                          <a:spcPts val="1889"/>
                        </a:lnSpc>
                      </a:pPr>
                      <a:r>
                        <a:rPr lang="en-US" sz="1575">
                          <a:solidFill>
                            <a:srgbClr val="8D9299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MaintQ 발신 트리거 대기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7" id="7"/>
          <p:cNvSpPr/>
          <p:nvPr/>
        </p:nvSpPr>
        <p:spPr>
          <a:xfrm rot="3960">
            <a:off x="840857" y="290083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시나리오 상세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93941" y="2356713"/>
            <a:ext cx="15254399" cy="8218307"/>
          </a:xfrm>
          <a:custGeom>
            <a:avLst/>
            <a:gdLst/>
            <a:ahLst/>
            <a:cxnLst/>
            <a:rect r="r" b="b" t="t" l="l"/>
            <a:pathLst>
              <a:path h="8218307" w="15254399">
                <a:moveTo>
                  <a:pt x="0" y="0"/>
                </a:moveTo>
                <a:lnTo>
                  <a:pt x="15254398" y="0"/>
                </a:lnTo>
                <a:lnTo>
                  <a:pt x="15254398" y="8218308"/>
                </a:lnTo>
                <a:lnTo>
                  <a:pt x="0" y="82183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시나리오 흐름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50392" y="1922374"/>
            <a:ext cx="10481425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설비 이상이 감지된 순간부터 은행이 조건부 승인을 회신하기까지, 사람이 세 번 개입합니다.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산출물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결재 문서 목록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0392" y="1899256"/>
            <a:ext cx="14895576" cy="8153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에이전트가 만들고 사람이 결재하는 문서. </a:t>
            </a:r>
          </a:p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생성 → 결재 → 회신</a:t>
            </a:r>
          </a:p>
        </p:txBody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850392" y="3101462"/>
          <a:ext cx="16421100" cy="3238500"/>
        </p:xfrm>
        <a:graphic>
          <a:graphicData uri="http://schemas.openxmlformats.org/drawingml/2006/table">
            <a:tbl>
              <a:tblPr/>
              <a:tblGrid>
                <a:gridCol w="1163161"/>
                <a:gridCol w="4652645"/>
                <a:gridCol w="3557905"/>
                <a:gridCol w="3763169"/>
                <a:gridCol w="3284220"/>
              </a:tblGrid>
              <a:tr h="6477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단계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문서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생성 · 수신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서명 주체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핵심 필드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01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설비 이상 진단 보고서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 생성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정비사 작성 · 팀장 검토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근거 인용 · 안전경고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03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정비 · 부품 발주 요청서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 생성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정비사 기안 · 팀장 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재고 · 대체품 · 견적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04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자금 집행 요청서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 → 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3단 결재 · 재무부 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FDS · 자기결재 확인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08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담보대출 심사 회신서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심사역 최종 결재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105"/>
                        </a:lnSpc>
                        <a:defRPr/>
                      </a:pPr>
                      <a:r>
                        <a:rPr lang="en-US" sz="175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보장한도·부보비율·처리 이력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8" id="8"/>
          <p:cNvSpPr/>
          <p:nvPr/>
        </p:nvSpPr>
        <p:spPr>
          <a:xfrm rot="3960">
            <a:off x="840857" y="3586363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843248" y="6570916"/>
            <a:ext cx="8134160" cy="2054542"/>
            <a:chOff x="0" y="0"/>
            <a:chExt cx="10845546" cy="27393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845546" cy="2739390"/>
            </a:xfrm>
            <a:custGeom>
              <a:avLst/>
              <a:gdLst/>
              <a:ahLst/>
              <a:cxnLst/>
              <a:rect r="r" b="b" t="t" l="l"/>
              <a:pathLst>
                <a:path h="2739390" w="1084554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0301" y="0"/>
                  </a:lnTo>
                  <a:cubicBezTo>
                    <a:pt x="10820781" y="0"/>
                    <a:pt x="10845546" y="24765"/>
                    <a:pt x="10845546" y="55245"/>
                  </a:cubicBezTo>
                  <a:lnTo>
                    <a:pt x="10845546" y="2684145"/>
                  </a:lnTo>
                  <a:cubicBezTo>
                    <a:pt x="10845546" y="2714625"/>
                    <a:pt x="10820781" y="2739390"/>
                    <a:pt x="10790301" y="2739390"/>
                  </a:cubicBezTo>
                  <a:lnTo>
                    <a:pt x="55245" y="2739390"/>
                  </a:lnTo>
                  <a:cubicBezTo>
                    <a:pt x="24765" y="2739390"/>
                    <a:pt x="0" y="2714625"/>
                    <a:pt x="0" y="268414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152144" y="6814280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문서 신뢰성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2144" y="7471229"/>
            <a:ext cx="7825264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승인 기록이 남아야 하고, 나중에 감사에서 "무엇에 서명했는가"가 특정되어야 합니다.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받지도 않은 값을 요구할 때, “확인되지 않음”으로 채웁니다.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264872" y="6570916"/>
            <a:ext cx="8134160" cy="2054542"/>
            <a:chOff x="0" y="0"/>
            <a:chExt cx="10845546" cy="273939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45546" cy="2739390"/>
            </a:xfrm>
            <a:custGeom>
              <a:avLst/>
              <a:gdLst/>
              <a:ahLst/>
              <a:cxnLst/>
              <a:rect r="r" b="b" t="t" l="l"/>
              <a:pathLst>
                <a:path h="2739390" w="1084554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0301" y="0"/>
                  </a:lnTo>
                  <a:cubicBezTo>
                    <a:pt x="10820781" y="0"/>
                    <a:pt x="10845546" y="24765"/>
                    <a:pt x="10845546" y="55245"/>
                  </a:cubicBezTo>
                  <a:lnTo>
                    <a:pt x="10845546" y="2684145"/>
                  </a:lnTo>
                  <a:cubicBezTo>
                    <a:pt x="10845546" y="2714625"/>
                    <a:pt x="10820781" y="2739390"/>
                    <a:pt x="10790301" y="2739390"/>
                  </a:cubicBezTo>
                  <a:lnTo>
                    <a:pt x="55245" y="2739390"/>
                  </a:lnTo>
                  <a:cubicBezTo>
                    <a:pt x="24765" y="2739390"/>
                    <a:pt x="0" y="2714625"/>
                    <a:pt x="0" y="2684145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9573768" y="6814280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서명 시점 해시 재대조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573768" y="7471229"/>
            <a:ext cx="7516368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서명하는 순간, 문서에 실린 근거의 해시를 다시 대조합니다.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근거가 바뀐 뒤 서명되는 상황을 구조적으로 막습니다.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59480" y="7373969"/>
            <a:ext cx="81341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해시 재검증 · 근거 변경 후 서명 차단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52516" y="7373969"/>
            <a:ext cx="5305127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결재 단위 = 문서 · 감사 시 서명 대상 특정 · 채팅 로그 불가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PART 04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MaintQ · 설비보전 에이전트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진단 · 근거 조립 · 초안 생성        확정은 사람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870680" y="9656064"/>
            <a:ext cx="822960" cy="356616"/>
            <a:chOff x="0" y="0"/>
            <a:chExt cx="1097280" cy="47548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97280" cy="475488"/>
            </a:xfrm>
            <a:custGeom>
              <a:avLst/>
              <a:gdLst/>
              <a:ahLst/>
              <a:cxnLst/>
              <a:rect r="r" b="b" t="t" l="l"/>
              <a:pathLst>
                <a:path h="475488" w="1097280">
                  <a:moveTo>
                    <a:pt x="0" y="0"/>
                  </a:moveTo>
                  <a:lnTo>
                    <a:pt x="1097280" y="0"/>
                  </a:lnTo>
                  <a:lnTo>
                    <a:pt x="1097280" y="475488"/>
                  </a:lnTo>
                  <a:lnTo>
                    <a:pt x="0" y="47548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5598" t="0" r="-5598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28575"/>
              <a:ext cx="1097280" cy="50406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620"/>
                </a:lnSpc>
              </a:pPr>
              <a:r>
                <a:rPr lang="en-US" sz="1350">
                  <a:solidFill>
                    <a:srgbClr val="4C525A"/>
                  </a:solidFill>
                  <a:latin typeface="Consolas"/>
                  <a:ea typeface="Consolas"/>
                  <a:cs typeface="Consolas"/>
                  <a:sym typeface="Consolas"/>
                </a:rPr>
                <a:t>11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MAINTQ · 기능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정비사 옆에 두는 보조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도구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40867" y="2406415"/>
            <a:ext cx="5331714" cy="2663219"/>
            <a:chOff x="0" y="0"/>
            <a:chExt cx="7108952" cy="355095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152144" y="2690260"/>
            <a:ext cx="4709160" cy="301752"/>
            <a:chOff x="0" y="0"/>
            <a:chExt cx="6278880" cy="40233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진단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152144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에러코드 × 매뉴얼 이원화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52144" y="3642774"/>
            <a:ext cx="4709160" cy="132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정의 = 정확 일치 . 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점검 절차는 매뉴얼 RAG.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확실/추정 구분 표시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매뉴얼 검색은 키워드+dense 하이브리드, 1,229청크 · 3기종(iG5A·S100·IE5)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6455283" y="2406415"/>
            <a:ext cx="5331714" cy="2663219"/>
            <a:chOff x="0" y="0"/>
            <a:chExt cx="7108952" cy="355095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6766560" y="2690260"/>
            <a:ext cx="4709160" cy="301752"/>
            <a:chOff x="0" y="0"/>
            <a:chExt cx="6278880" cy="40233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조달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6766560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재고 → 대체품 → 견적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766560" y="3720589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부품 특정 · 재고 조회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재고가 0이면 대체품을 탐색하고, 공급사별 견적을 비교해 발주 초안을 만듭니다.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2069699" y="2406415"/>
            <a:ext cx="5331714" cy="2663219"/>
            <a:chOff x="0" y="0"/>
            <a:chExt cx="7108952" cy="355095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12380976" y="2690260"/>
            <a:ext cx="4709160" cy="301752"/>
            <a:chOff x="0" y="0"/>
            <a:chExt cx="6278880" cy="40233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안전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2380976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위험 작업 경고 자동 삽입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380976" y="3720589"/>
            <a:ext cx="47091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위험 언급 시 경고 삽입 · 근거 부재 시 발행 거부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840867" y="5377024"/>
            <a:ext cx="5331714" cy="2663219"/>
            <a:chOff x="0" y="0"/>
            <a:chExt cx="7108952" cy="355095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152144" y="5660869"/>
            <a:ext cx="4709160" cy="301752"/>
            <a:chOff x="0" y="0"/>
            <a:chExt cx="6278880" cy="4023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이력</a:t>
              </a: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1152144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반복 고장 감지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52144" y="6691198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동일 에러가 30일 안에 3회 발생 시,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근본 원인 점검 모드로 전환, 발주 보류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6455283" y="5377024"/>
            <a:ext cx="5331714" cy="2663219"/>
            <a:chOff x="0" y="0"/>
            <a:chExt cx="7108952" cy="355095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766560" y="5660869"/>
            <a:ext cx="4709160" cy="301752"/>
            <a:chOff x="0" y="0"/>
            <a:chExt cx="6278880" cy="40233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자산</a:t>
              </a: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6766560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수리 / 교체 / 매각 판단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766560" y="6691198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보전 지표 기반 자산 판단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처분 시 법정 조건 미충족을 차단 및 해결 방법을 안내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12069699" y="5377024"/>
            <a:ext cx="5331714" cy="2663219"/>
            <a:chOff x="0" y="0"/>
            <a:chExt cx="7108952" cy="3550958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12380976" y="5660869"/>
            <a:ext cx="4709160" cy="301752"/>
            <a:chOff x="0" y="0"/>
            <a:chExt cx="6278880" cy="40233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한계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12380976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모르는 건 모른다고 한다(확인 불가)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380976" y="6691198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미등록 에러코드에 유사 코드 추측 금지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환각률 0.0%</a:t>
            </a:r>
          </a:p>
        </p:txBody>
      </p:sp>
      <p:grpSp>
        <p:nvGrpSpPr>
          <p:cNvPr name="Group 63" id="63"/>
          <p:cNvGrpSpPr/>
          <p:nvPr/>
        </p:nvGrpSpPr>
        <p:grpSpPr>
          <a:xfrm rot="0">
            <a:off x="843248" y="8088859"/>
            <a:ext cx="3923347" cy="1401661"/>
            <a:chOff x="0" y="0"/>
            <a:chExt cx="5231130" cy="1868881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1124712" y="8315458"/>
            <a:ext cx="3360420" cy="732906"/>
            <a:chOff x="0" y="0"/>
            <a:chExt cx="4480560" cy="97720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80560" cy="977208"/>
            </a:xfrm>
            <a:custGeom>
              <a:avLst/>
              <a:gdLst/>
              <a:ahLst/>
              <a:cxnLst/>
              <a:rect r="r" b="b" t="t" l="l"/>
              <a:pathLst>
                <a:path h="977208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77208"/>
                  </a:lnTo>
                  <a:lnTo>
                    <a:pt x="0" y="9772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553" r="0" b="-36126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66675"/>
              <a:ext cx="4480560" cy="10438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18</a:t>
              </a:r>
            </a:p>
          </p:txBody>
        </p:sp>
      </p:grpSp>
      <p:sp>
        <p:nvSpPr>
          <p:cNvPr name="TextBox 68" id="68"/>
          <p:cNvSpPr txBox="true"/>
          <p:nvPr/>
        </p:nvSpPr>
        <p:spPr>
          <a:xfrm rot="0">
            <a:off x="1124712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도구 (코어 7 + 확장 11)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5054060" y="8088859"/>
            <a:ext cx="3923347" cy="1401661"/>
            <a:chOff x="0" y="0"/>
            <a:chExt cx="5231130" cy="1868881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5335524" y="8315458"/>
            <a:ext cx="3360420" cy="685800"/>
            <a:chOff x="0" y="0"/>
            <a:chExt cx="4480560" cy="9144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24</a:t>
              </a:r>
            </a:p>
          </p:txBody>
        </p:sp>
      </p:grpSp>
      <p:sp>
        <p:nvSpPr>
          <p:cNvPr name="TextBox 74" id="74"/>
          <p:cNvSpPr txBox="true"/>
          <p:nvPr/>
        </p:nvSpPr>
        <p:spPr>
          <a:xfrm rot="0">
            <a:off x="5335524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DB 테이블 + seed</a:t>
            </a:r>
          </a:p>
        </p:txBody>
      </p:sp>
      <p:grpSp>
        <p:nvGrpSpPr>
          <p:cNvPr name="Group 75" id="75"/>
          <p:cNvGrpSpPr/>
          <p:nvPr/>
        </p:nvGrpSpPr>
        <p:grpSpPr>
          <a:xfrm rot="0">
            <a:off x="9264872" y="8088859"/>
            <a:ext cx="3923347" cy="1401661"/>
            <a:chOff x="0" y="0"/>
            <a:chExt cx="5231130" cy="1868881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77" id="77"/>
          <p:cNvGrpSpPr/>
          <p:nvPr/>
        </p:nvGrpSpPr>
        <p:grpSpPr>
          <a:xfrm rot="0">
            <a:off x="9546336" y="8315458"/>
            <a:ext cx="3360420" cy="732906"/>
            <a:chOff x="0" y="0"/>
            <a:chExt cx="4480560" cy="977208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80560" cy="977208"/>
            </a:xfrm>
            <a:custGeom>
              <a:avLst/>
              <a:gdLst/>
              <a:ahLst/>
              <a:cxnLst/>
              <a:rect r="r" b="b" t="t" l="l"/>
              <a:pathLst>
                <a:path h="977208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77208"/>
                  </a:lnTo>
                  <a:lnTo>
                    <a:pt x="0" y="9772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553" r="0" b="-36126"/>
              </a:stretch>
            </a:blipFill>
          </p:spPr>
        </p:sp>
        <p:sp>
          <p:nvSpPr>
            <p:cNvPr name="TextBox 79" id="79"/>
            <p:cNvSpPr txBox="true"/>
            <p:nvPr/>
          </p:nvSpPr>
          <p:spPr>
            <a:xfrm>
              <a:off x="0" y="-66675"/>
              <a:ext cx="4480560" cy="10438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16</a:t>
              </a:r>
            </a:p>
          </p:txBody>
        </p:sp>
      </p:grpSp>
      <p:sp>
        <p:nvSpPr>
          <p:cNvPr name="TextBox 80" id="80"/>
          <p:cNvSpPr txBox="true"/>
          <p:nvPr/>
        </p:nvSpPr>
        <p:spPr>
          <a:xfrm rot="0">
            <a:off x="9546336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화면 라우트</a:t>
            </a:r>
          </a:p>
        </p:txBody>
      </p:sp>
      <p:grpSp>
        <p:nvGrpSpPr>
          <p:cNvPr name="Group 81" id="81"/>
          <p:cNvGrpSpPr/>
          <p:nvPr/>
        </p:nvGrpSpPr>
        <p:grpSpPr>
          <a:xfrm rot="0">
            <a:off x="13475684" y="8088859"/>
            <a:ext cx="3923347" cy="1401661"/>
            <a:chOff x="0" y="0"/>
            <a:chExt cx="5231130" cy="1868881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83" id="83"/>
          <p:cNvGrpSpPr/>
          <p:nvPr/>
        </p:nvGrpSpPr>
        <p:grpSpPr>
          <a:xfrm rot="0">
            <a:off x="13757148" y="8315458"/>
            <a:ext cx="3360420" cy="685800"/>
            <a:chOff x="0" y="0"/>
            <a:chExt cx="4480560" cy="914400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85" id="85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0.0%</a:t>
              </a:r>
            </a:p>
          </p:txBody>
        </p:sp>
      </p:grpSp>
      <p:sp>
        <p:nvSpPr>
          <p:cNvPr name="TextBox 86" id="86"/>
          <p:cNvSpPr txBox="true"/>
          <p:nvPr/>
        </p:nvSpPr>
        <p:spPr>
          <a:xfrm rot="0">
            <a:off x="13757148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환각률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840867" y="1879930"/>
            <a:ext cx="8424005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정비사 대신 판단하지 않습니다. 흩어진 근거를 모아 결재 직전까지만 준비합니다.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MAINTQ · 에이전트 계층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76952" y="1522933"/>
            <a:ext cx="18211048" cy="8764067"/>
          </a:xfrm>
          <a:custGeom>
            <a:avLst/>
            <a:gdLst/>
            <a:ahLst/>
            <a:cxnLst/>
            <a:rect r="r" b="b" t="t" l="l"/>
            <a:pathLst>
              <a:path h="8764067" w="18211048">
                <a:moveTo>
                  <a:pt x="0" y="0"/>
                </a:moveTo>
                <a:lnTo>
                  <a:pt x="18211048" y="0"/>
                </a:lnTo>
                <a:lnTo>
                  <a:pt x="18211048" y="8764067"/>
                </a:lnTo>
                <a:lnTo>
                  <a:pt x="0" y="87640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자산 생애주기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MAINTQ · 에이전트 계층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Agent Loop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2536699" y="1175461"/>
            <a:ext cx="15145691" cy="9087414"/>
          </a:xfrm>
          <a:custGeom>
            <a:avLst/>
            <a:gdLst/>
            <a:ahLst/>
            <a:cxnLst/>
            <a:rect r="r" b="b" t="t" l="l"/>
            <a:pathLst>
              <a:path h="9087414" w="15145691">
                <a:moveTo>
                  <a:pt x="0" y="0"/>
                </a:moveTo>
                <a:lnTo>
                  <a:pt x="15145691" y="0"/>
                </a:lnTo>
                <a:lnTo>
                  <a:pt x="15145691" y="9087415"/>
                </a:lnTo>
                <a:lnTo>
                  <a:pt x="0" y="90874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MAINTQ · 에이전트 계층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223010" y="1388616"/>
            <a:ext cx="15841980" cy="8445756"/>
          </a:xfrm>
          <a:custGeom>
            <a:avLst/>
            <a:gdLst/>
            <a:ahLst/>
            <a:cxnLst/>
            <a:rect r="r" b="b" t="t" l="l"/>
            <a:pathLst>
              <a:path h="8445756" w="15841980">
                <a:moveTo>
                  <a:pt x="0" y="0"/>
                </a:moveTo>
                <a:lnTo>
                  <a:pt x="15841980" y="0"/>
                </a:lnTo>
                <a:lnTo>
                  <a:pt x="15841980" y="8445756"/>
                </a:lnTo>
                <a:lnTo>
                  <a:pt x="0" y="84457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자동화 경계선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MAINTQ · 고민한 지점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MaintQ 트러블슈팅</a:t>
            </a:r>
          </a:p>
        </p:txBody>
      </p:sp>
      <p:graphicFrame>
        <p:nvGraphicFramePr>
          <p:cNvPr name="Table 21" id="21"/>
          <p:cNvGraphicFramePr>
            <a:graphicFrameLocks noGrp="true"/>
          </p:cNvGraphicFramePr>
          <p:nvPr/>
        </p:nvGraphicFramePr>
        <p:xfrm>
          <a:off x="850392" y="2415936"/>
          <a:ext cx="16440150" cy="4800600"/>
        </p:xfrm>
        <a:graphic>
          <a:graphicData uri="http://schemas.openxmlformats.org/drawingml/2006/table">
            <a:tbl>
              <a:tblPr/>
              <a:tblGrid>
                <a:gridCol w="3425031"/>
                <a:gridCol w="5274548"/>
                <a:gridCol w="4658042"/>
                <a:gridCol w="3082528"/>
              </a:tblGrid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문제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원인 · 판단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조치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결과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평문 자격증명이 커밋됨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외부 응답을 저장하며 요청 헤더까지 함께 남김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커밋 10개 히스토리 재작성 · 응답 본문만 allowlist로 저장하는 구조로 변경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구조적 방지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같은 질문에 답이 흔들림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도구 루프의 비결정성. temperature 0인데도 실행마다 갈림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제거 대신 측정으로 전환</a:t>
                      </a:r>
                      <a:endParaRPr lang="en-US" sz="1100"/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3회 반복 후 「안정실패→안정통과」칸만 개선 인정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8A6100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조사 계속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매뉴얼 결측 34건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PDF에서 조치 항목이 추출되지 않음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2차 판독기(Elice AI)로 34페이지 재판독 (1,530원)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확정 24 · 회수 0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평가가 너무 느림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20문항 반복에 132초 - 개선 사이클이 돌지 않음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LLM 응답 카세트(캐시). 단 재생 턴은 분모에서 제외, 기본 모드는 캐시 차단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132초 → 61초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부품 품번 특정 40%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제조사가 소모 교체품 품번을 공개하지 않음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자동화 불가로 판정 - 사람이 제조사에 문의하는 경로로 남김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8D9299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해결 불가 · 명시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22" id="22"/>
          <p:cNvSpPr/>
          <p:nvPr/>
        </p:nvSpPr>
        <p:spPr>
          <a:xfrm rot="3960">
            <a:off x="840857" y="290083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PART 05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InsuQ · 보험약관 RAG 에이전트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거부할</a:t>
              </a: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 줄 아는 에이전트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AGENDA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46886"/>
            <a:ext cx="16541496" cy="750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74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목차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43248" y="3061678"/>
            <a:ext cx="3923347" cy="2821676"/>
            <a:chOff x="0" y="0"/>
            <a:chExt cx="5231130" cy="376223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31130" cy="3762248"/>
            </a:xfrm>
            <a:custGeom>
              <a:avLst/>
              <a:gdLst/>
              <a:ahLst/>
              <a:cxnLst/>
              <a:rect r="r" b="b" t="t" l="l"/>
              <a:pathLst>
                <a:path h="3762248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707130"/>
                  </a:lnTo>
                  <a:cubicBezTo>
                    <a:pt x="5231130" y="3737610"/>
                    <a:pt x="5206492" y="3762248"/>
                    <a:pt x="5176012" y="3762248"/>
                  </a:cubicBezTo>
                  <a:lnTo>
                    <a:pt x="55118" y="3762248"/>
                  </a:lnTo>
                  <a:cubicBezTo>
                    <a:pt x="24638" y="3762248"/>
                    <a:pt x="0" y="3737610"/>
                    <a:pt x="0" y="3707130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1152144" y="3716522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문제 정의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2144" y="4373470"/>
            <a:ext cx="3305556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은행·보험·설비를 따로 확인해야 하는 지금의 업무 구조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5054060" y="3061678"/>
            <a:ext cx="3923347" cy="2821676"/>
            <a:chOff x="0" y="0"/>
            <a:chExt cx="5231130" cy="37622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231130" cy="3762248"/>
            </a:xfrm>
            <a:custGeom>
              <a:avLst/>
              <a:gdLst/>
              <a:ahLst/>
              <a:cxnLst/>
              <a:rect r="r" b="b" t="t" l="l"/>
              <a:pathLst>
                <a:path h="3762248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707130"/>
                  </a:lnTo>
                  <a:cubicBezTo>
                    <a:pt x="5231130" y="3737610"/>
                    <a:pt x="5206492" y="3762248"/>
                    <a:pt x="5176012" y="3762248"/>
                  </a:cubicBezTo>
                  <a:lnTo>
                    <a:pt x="55118" y="3762248"/>
                  </a:lnTo>
                  <a:cubicBezTo>
                    <a:pt x="24638" y="3762248"/>
                    <a:pt x="0" y="3737610"/>
                    <a:pt x="0" y="3707130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5362956" y="3716522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프로젝트 개요 · 전제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362956" y="4373470"/>
            <a:ext cx="3305556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독립된 세 회사를 전제로 한 설계,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그리고 세 가지 가정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264872" y="3061678"/>
            <a:ext cx="3923347" cy="2821676"/>
            <a:chOff x="0" y="0"/>
            <a:chExt cx="5231130" cy="376223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231130" cy="3762248"/>
            </a:xfrm>
            <a:custGeom>
              <a:avLst/>
              <a:gdLst/>
              <a:ahLst/>
              <a:cxnLst/>
              <a:rect r="r" b="b" t="t" l="l"/>
              <a:pathLst>
                <a:path h="3762248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707130"/>
                  </a:lnTo>
                  <a:cubicBezTo>
                    <a:pt x="5231130" y="3737610"/>
                    <a:pt x="5206492" y="3762248"/>
                    <a:pt x="5176012" y="3762248"/>
                  </a:cubicBezTo>
                  <a:lnTo>
                    <a:pt x="55118" y="3762248"/>
                  </a:lnTo>
                  <a:cubicBezTo>
                    <a:pt x="24638" y="3762248"/>
                    <a:pt x="0" y="3737610"/>
                    <a:pt x="0" y="3707130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9573768" y="3716522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시나리오 지도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573768" y="4373470"/>
            <a:ext cx="330555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구현한 것과 곧 구현할 것을 나눠서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3473303" y="3059297"/>
            <a:ext cx="3928110" cy="2826439"/>
            <a:chOff x="0" y="0"/>
            <a:chExt cx="5237480" cy="376858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237480" cy="3768598"/>
            </a:xfrm>
            <a:custGeom>
              <a:avLst/>
              <a:gdLst/>
              <a:ahLst/>
              <a:cxnLst/>
              <a:rect r="r" b="b" t="t" l="l"/>
              <a:pathLst>
                <a:path h="3768598" w="5237480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5182235" y="0"/>
                  </a:lnTo>
                  <a:cubicBezTo>
                    <a:pt x="5212715" y="0"/>
                    <a:pt x="5237480" y="24765"/>
                    <a:pt x="5237480" y="55245"/>
                  </a:cubicBezTo>
                  <a:lnTo>
                    <a:pt x="5237480" y="3713353"/>
                  </a:lnTo>
                  <a:cubicBezTo>
                    <a:pt x="5237480" y="3743833"/>
                    <a:pt x="5212715" y="3768598"/>
                    <a:pt x="5182235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3784580" y="3716522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MaintQ - 설비보전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784580" y="4373470"/>
            <a:ext cx="3305556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진단 · 발주 · 안전 · 자산판단, draft-only 쓰기 경계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40867" y="6258411"/>
            <a:ext cx="3928110" cy="2826439"/>
            <a:chOff x="0" y="0"/>
            <a:chExt cx="5237480" cy="376858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5237480" cy="3768598"/>
            </a:xfrm>
            <a:custGeom>
              <a:avLst/>
              <a:gdLst/>
              <a:ahLst/>
              <a:cxnLst/>
              <a:rect r="r" b="b" t="t" l="l"/>
              <a:pathLst>
                <a:path h="3768598" w="5237480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5182235" y="0"/>
                  </a:lnTo>
                  <a:cubicBezTo>
                    <a:pt x="5212715" y="0"/>
                    <a:pt x="5237480" y="24765"/>
                    <a:pt x="5237480" y="55245"/>
                  </a:cubicBezTo>
                  <a:lnTo>
                    <a:pt x="5237480" y="3713353"/>
                  </a:lnTo>
                  <a:cubicBezTo>
                    <a:pt x="5237480" y="3743833"/>
                    <a:pt x="5212715" y="3768598"/>
                    <a:pt x="5182235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1152144" y="6915636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InsuQ - 보험약관 RAG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52144" y="7572585"/>
            <a:ext cx="3305556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인용, 거부할 줄 아는 능력, 52개 실험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5051679" y="6258411"/>
            <a:ext cx="3928110" cy="2826439"/>
            <a:chOff x="0" y="0"/>
            <a:chExt cx="5237480" cy="376858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237480" cy="3768598"/>
            </a:xfrm>
            <a:custGeom>
              <a:avLst/>
              <a:gdLst/>
              <a:ahLst/>
              <a:cxnLst/>
              <a:rect r="r" b="b" t="t" l="l"/>
              <a:pathLst>
                <a:path h="3768598" w="5237480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5182235" y="0"/>
                  </a:lnTo>
                  <a:cubicBezTo>
                    <a:pt x="5212715" y="0"/>
                    <a:pt x="5237480" y="24765"/>
                    <a:pt x="5237480" y="55245"/>
                  </a:cubicBezTo>
                  <a:lnTo>
                    <a:pt x="5237480" y="3713353"/>
                  </a:lnTo>
                  <a:cubicBezTo>
                    <a:pt x="5237480" y="3743833"/>
                    <a:pt x="5212715" y="3768598"/>
                    <a:pt x="5182235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5362956" y="6915636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FinAllQ - 은행 · 증권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362956" y="7572585"/>
            <a:ext cx="330555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결재 라인, 이상거래 탐지, 직무 분리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9262491" y="6258411"/>
            <a:ext cx="3928110" cy="2826439"/>
            <a:chOff x="0" y="0"/>
            <a:chExt cx="5237480" cy="376858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5237480" cy="3768598"/>
            </a:xfrm>
            <a:custGeom>
              <a:avLst/>
              <a:gdLst/>
              <a:ahLst/>
              <a:cxnLst/>
              <a:rect r="r" b="b" t="t" l="l"/>
              <a:pathLst>
                <a:path h="3768598" w="5237480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5182235" y="0"/>
                  </a:lnTo>
                  <a:cubicBezTo>
                    <a:pt x="5212715" y="0"/>
                    <a:pt x="5237480" y="24765"/>
                    <a:pt x="5237480" y="55245"/>
                  </a:cubicBezTo>
                  <a:lnTo>
                    <a:pt x="5237480" y="3713353"/>
                  </a:lnTo>
                  <a:cubicBezTo>
                    <a:pt x="5237480" y="3743833"/>
                    <a:pt x="5212715" y="3768598"/>
                    <a:pt x="5182235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9573768" y="6915636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프로젝트 간 통신(A2A 연동)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573768" y="7572585"/>
            <a:ext cx="330555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A2A 계약, 멀티홉 릴레이, 실행 결과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3475684" y="6260792"/>
            <a:ext cx="3923347" cy="2821676"/>
            <a:chOff x="0" y="0"/>
            <a:chExt cx="5231130" cy="376223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231130" cy="3762248"/>
            </a:xfrm>
            <a:custGeom>
              <a:avLst/>
              <a:gdLst/>
              <a:ahLst/>
              <a:cxnLst/>
              <a:rect r="r" b="b" t="t" l="l"/>
              <a:pathLst>
                <a:path h="3762248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707130"/>
                  </a:lnTo>
                  <a:cubicBezTo>
                    <a:pt x="5231130" y="3737610"/>
                    <a:pt x="5206492" y="3762248"/>
                    <a:pt x="5176012" y="3762248"/>
                  </a:cubicBezTo>
                  <a:lnTo>
                    <a:pt x="55118" y="3762248"/>
                  </a:lnTo>
                  <a:cubicBezTo>
                    <a:pt x="24638" y="3762248"/>
                    <a:pt x="0" y="3737610"/>
                    <a:pt x="0" y="3707130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36" id="36"/>
          <p:cNvSpPr txBox="true"/>
          <p:nvPr/>
        </p:nvSpPr>
        <p:spPr>
          <a:xfrm rot="0">
            <a:off x="13784580" y="6915636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성과 · 한계 · 부록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784580" y="7572585"/>
            <a:ext cx="3305556" cy="132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성과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한계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부록</a:t>
            </a:r>
          </a:p>
          <a:p>
            <a:pPr algn="l">
              <a:lnSpc>
                <a:spcPts val="2699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05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INSUQ · 기능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거부할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줄 아는 RAG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40867" y="2406415"/>
            <a:ext cx="5331714" cy="2663219"/>
            <a:chOff x="0" y="0"/>
            <a:chExt cx="7108952" cy="355095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152144" y="2690260"/>
            <a:ext cx="4709160" cy="301752"/>
            <a:chOff x="0" y="0"/>
            <a:chExt cx="6278880" cy="40233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파싱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152144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조 · 항 · 호 구조 인식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52144" y="3776011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약관 PDF를 법조문 구조로 분할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자식(항)으로 검색하고 부모(조)로 생성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6455283" y="2406415"/>
            <a:ext cx="5331714" cy="2663219"/>
            <a:chOff x="0" y="0"/>
            <a:chExt cx="7108952" cy="355095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6766560" y="2690260"/>
            <a:ext cx="4709160" cy="301752"/>
            <a:chOff x="0" y="0"/>
            <a:chExt cx="6278880" cy="40233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인용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6766560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근거 조항 필수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766560" y="3720589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전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답변 인용 첨부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대조 키 불일치 시  유보」로 강등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12069699" y="2406415"/>
            <a:ext cx="5331714" cy="2663219"/>
            <a:chOff x="0" y="0"/>
            <a:chExt cx="7108952" cy="355095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12380976" y="2690260"/>
            <a:ext cx="4709160" cy="301752"/>
            <a:chOff x="0" y="0"/>
            <a:chExt cx="6278880" cy="40233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거부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2380976" y="3063640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2중 방어선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380976" y="3720589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LLM 호출 전 차단 + 생성 후 검증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0건이면 즉시 거부하고, 생성 후에 인용을 다시 검증. 거부 정확도 100%.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840867" y="5377024"/>
            <a:ext cx="5331714" cy="2663219"/>
            <a:chOff x="0" y="0"/>
            <a:chExt cx="7108952" cy="355095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152144" y="5660869"/>
            <a:ext cx="4709160" cy="301752"/>
            <a:chOff x="0" y="0"/>
            <a:chExt cx="6278880" cy="4023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되묻기</a:t>
              </a: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1152144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슬롯</a:t>
            </a: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부족 시 질의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52144" y="6691198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상품 · 특약 · 가입시기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A2A의 input-required 연동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6455283" y="5377024"/>
            <a:ext cx="5331714" cy="2663219"/>
            <a:chOff x="0" y="0"/>
            <a:chExt cx="7108952" cy="355095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51" id="51"/>
          <p:cNvGrpSpPr/>
          <p:nvPr/>
        </p:nvGrpSpPr>
        <p:grpSpPr>
          <a:xfrm rot="0">
            <a:off x="6766560" y="5660869"/>
            <a:ext cx="4709160" cy="301752"/>
            <a:chOff x="0" y="0"/>
            <a:chExt cx="6278880" cy="402336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판정</a:t>
              </a: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6766560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3단계 - 높음 · 낮음 · 유보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766560" y="6691198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지급 가능성을 세 값으로만 답함.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그 밖의 표현은 코드상 존재하지 않습니다.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12069699" y="5377024"/>
            <a:ext cx="5331714" cy="2663219"/>
            <a:chOff x="0" y="0"/>
            <a:chExt cx="7108952" cy="3550958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7108951" cy="3550920"/>
            </a:xfrm>
            <a:custGeom>
              <a:avLst/>
              <a:gdLst/>
              <a:ahLst/>
              <a:cxnLst/>
              <a:rect r="r" b="b" t="t" l="l"/>
              <a:pathLst>
                <a:path h="3550920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495675"/>
                  </a:lnTo>
                  <a:cubicBezTo>
                    <a:pt x="7108951" y="3526155"/>
                    <a:pt x="7084187" y="3550920"/>
                    <a:pt x="7053707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58" id="58"/>
          <p:cNvGrpSpPr/>
          <p:nvPr/>
        </p:nvGrpSpPr>
        <p:grpSpPr>
          <a:xfrm rot="0">
            <a:off x="12380976" y="5660869"/>
            <a:ext cx="4709160" cy="301752"/>
            <a:chOff x="0" y="0"/>
            <a:chExt cx="6278880" cy="40233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60" id="60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분</a:t>
              </a: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리</a:t>
              </a:r>
            </a:p>
          </p:txBody>
        </p:sp>
      </p:grpSp>
      <p:sp>
        <p:nvSpPr>
          <p:cNvPr name="TextBox 61" id="61"/>
          <p:cNvSpPr txBox="true"/>
          <p:nvPr/>
        </p:nvSpPr>
        <p:spPr>
          <a:xfrm rot="0">
            <a:off x="12380976" y="6034249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실손</a:t>
            </a: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/ 화재재물 트랙 분리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12380976" y="6691198"/>
            <a:ext cx="5020437" cy="132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인덱스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· 골든셋 · 그래프가 전부 별개.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질문이 오면 그 고객이 가입한 쪽으로 좁혀 라우팅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한 엔진이 아니라 두 전문가가 있는 것처럼 동작</a:t>
            </a:r>
          </a:p>
          <a:p>
            <a:pPr algn="l">
              <a:lnSpc>
                <a:spcPts val="2699"/>
              </a:lnSpc>
            </a:pPr>
          </a:p>
        </p:txBody>
      </p:sp>
      <p:grpSp>
        <p:nvGrpSpPr>
          <p:cNvPr name="Group 63" id="63"/>
          <p:cNvGrpSpPr/>
          <p:nvPr/>
        </p:nvGrpSpPr>
        <p:grpSpPr>
          <a:xfrm rot="0">
            <a:off x="843248" y="8088859"/>
            <a:ext cx="3923347" cy="1401661"/>
            <a:chOff x="0" y="0"/>
            <a:chExt cx="5231130" cy="1868881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1124712" y="8315458"/>
            <a:ext cx="3360420" cy="685800"/>
            <a:chOff x="0" y="0"/>
            <a:chExt cx="4480560" cy="9144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96</a:t>
              </a:r>
            </a:p>
          </p:txBody>
        </p:sp>
      </p:grpSp>
      <p:sp>
        <p:nvSpPr>
          <p:cNvPr name="TextBox 68" id="68"/>
          <p:cNvSpPr txBox="true"/>
          <p:nvPr/>
        </p:nvSpPr>
        <p:spPr>
          <a:xfrm rot="0">
            <a:off x="1124712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골든셋 문항 (사람 검수)</a:t>
            </a:r>
          </a:p>
        </p:txBody>
      </p:sp>
      <p:grpSp>
        <p:nvGrpSpPr>
          <p:cNvPr name="Group 69" id="69"/>
          <p:cNvGrpSpPr/>
          <p:nvPr/>
        </p:nvGrpSpPr>
        <p:grpSpPr>
          <a:xfrm rot="0">
            <a:off x="5054060" y="8088859"/>
            <a:ext cx="3923347" cy="1401661"/>
            <a:chOff x="0" y="0"/>
            <a:chExt cx="5231130" cy="1868881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71" id="71"/>
          <p:cNvGrpSpPr/>
          <p:nvPr/>
        </p:nvGrpSpPr>
        <p:grpSpPr>
          <a:xfrm rot="0">
            <a:off x="5335524" y="8315458"/>
            <a:ext cx="3360420" cy="685800"/>
            <a:chOff x="0" y="0"/>
            <a:chExt cx="4480560" cy="914400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73" id="73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52</a:t>
              </a:r>
            </a:p>
          </p:txBody>
        </p:sp>
      </p:grpSp>
      <p:sp>
        <p:nvSpPr>
          <p:cNvPr name="TextBox 74" id="74"/>
          <p:cNvSpPr txBox="true"/>
          <p:nvPr/>
        </p:nvSpPr>
        <p:spPr>
          <a:xfrm rot="0">
            <a:off x="5335524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기록된 실험 (EXP)</a:t>
            </a:r>
          </a:p>
        </p:txBody>
      </p:sp>
      <p:grpSp>
        <p:nvGrpSpPr>
          <p:cNvPr name="Group 75" id="75"/>
          <p:cNvGrpSpPr/>
          <p:nvPr/>
        </p:nvGrpSpPr>
        <p:grpSpPr>
          <a:xfrm rot="0">
            <a:off x="9264872" y="8088859"/>
            <a:ext cx="3923347" cy="1401661"/>
            <a:chOff x="0" y="0"/>
            <a:chExt cx="5231130" cy="1868881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77" id="77"/>
          <p:cNvGrpSpPr/>
          <p:nvPr/>
        </p:nvGrpSpPr>
        <p:grpSpPr>
          <a:xfrm rot="0">
            <a:off x="9546336" y="8315458"/>
            <a:ext cx="3360420" cy="685800"/>
            <a:chOff x="0" y="0"/>
            <a:chExt cx="4480560" cy="914400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79" id="79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100%</a:t>
              </a:r>
            </a:p>
          </p:txBody>
        </p:sp>
      </p:grpSp>
      <p:sp>
        <p:nvSpPr>
          <p:cNvPr name="TextBox 80" id="80"/>
          <p:cNvSpPr txBox="true"/>
          <p:nvPr/>
        </p:nvSpPr>
        <p:spPr>
          <a:xfrm rot="0">
            <a:off x="9546336" y="8971540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거부 정확도 · 오탐 0%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863712" y="1879930"/>
            <a:ext cx="19926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없으면 확인 불가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1145223" y="3434076"/>
            <a:ext cx="3051274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문단 분할 ✕ · 법조문 구조 분할 O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04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INSUQ · 데이터 처리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400287" y="1946605"/>
            <a:ext cx="17487425" cy="8066075"/>
          </a:xfrm>
          <a:custGeom>
            <a:avLst/>
            <a:gdLst/>
            <a:ahLst/>
            <a:cxnLst/>
            <a:rect r="r" b="b" t="t" l="l"/>
            <a:pathLst>
              <a:path h="8066075" w="17487425">
                <a:moveTo>
                  <a:pt x="0" y="0"/>
                </a:moveTo>
                <a:lnTo>
                  <a:pt x="17487426" y="0"/>
                </a:lnTo>
                <a:lnTo>
                  <a:pt x="17487426" y="8066075"/>
                </a:lnTo>
                <a:lnTo>
                  <a:pt x="0" y="8066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약관 인제스트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1510588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05</a:t>
              </a:r>
              <a:r>
                <a:rPr lang="en-US" sz="1500" spc="179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   ·   INSUQ · 파이프라인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50392" y="1946605"/>
            <a:ext cx="16680790" cy="8340395"/>
          </a:xfrm>
          <a:custGeom>
            <a:avLst/>
            <a:gdLst/>
            <a:ahLst/>
            <a:cxnLst/>
            <a:rect r="r" b="b" t="t" l="l"/>
            <a:pathLst>
              <a:path h="8340395" w="16680790">
                <a:moveTo>
                  <a:pt x="0" y="0"/>
                </a:moveTo>
                <a:lnTo>
                  <a:pt x="16680790" y="0"/>
                </a:lnTo>
                <a:lnTo>
                  <a:pt x="16680790" y="8340395"/>
                </a:lnTo>
                <a:lnTo>
                  <a:pt x="0" y="83403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검색 → 생성 → 거부 파이프라인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99098" y="1904542"/>
            <a:ext cx="5674221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라우팅 → HyDE 확장 → 벡터 검색 → 방어선 → 생성 → 재검증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05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INSUQ · 성능 평가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434307" y="829818"/>
            <a:ext cx="17182328" cy="9396586"/>
          </a:xfrm>
          <a:custGeom>
            <a:avLst/>
            <a:gdLst/>
            <a:ahLst/>
            <a:cxnLst/>
            <a:rect r="r" b="b" t="t" l="l"/>
            <a:pathLst>
              <a:path h="9396586" w="17182328">
                <a:moveTo>
                  <a:pt x="0" y="0"/>
                </a:moveTo>
                <a:lnTo>
                  <a:pt x="17182328" y="0"/>
                </a:lnTo>
                <a:lnTo>
                  <a:pt x="17182328" y="9396586"/>
                </a:lnTo>
                <a:lnTo>
                  <a:pt x="0" y="93965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성능 평가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05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INSUQ · 고민한 지점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트러블슈팅 : 지표 분해 · 원인 분리</a:t>
            </a:r>
          </a:p>
        </p:txBody>
      </p:sp>
      <p:graphicFrame>
        <p:nvGraphicFramePr>
          <p:cNvPr name="Table 21" id="21"/>
          <p:cNvGraphicFramePr>
            <a:graphicFrameLocks noGrp="true"/>
          </p:cNvGraphicFramePr>
          <p:nvPr/>
        </p:nvGraphicFramePr>
        <p:xfrm>
          <a:off x="850392" y="2415936"/>
          <a:ext cx="16421100" cy="5017866"/>
        </p:xfrm>
        <a:graphic>
          <a:graphicData uri="http://schemas.openxmlformats.org/drawingml/2006/table">
            <a:tbl>
              <a:tblPr/>
              <a:tblGrid>
                <a:gridCol w="3421062"/>
                <a:gridCol w="5336858"/>
                <a:gridCol w="4378960"/>
                <a:gridCol w="3284220"/>
              </a:tblGrid>
              <a:tr h="80007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문제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파고들어 보니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조치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결과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07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응답이 44.7초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타임아웃 25초 → 재시도 백오프 7초 추가 → 다시 초과 → 재시도 악순환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구조로 해결 불가. 모델 교체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44.7s → 10.4s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726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빈 답변이 정답으로 집계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추론 토큰이 max_tokens를 다 먹고 본문이 비었는데 정상 처리됨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전용 예외 신설 · 토큰 상향 · 회귀 테스트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측정 신뢰도 회복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1028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과잉 거부 4건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원인이 세 갈래로 섞여 있었음</a:t>
                      </a:r>
                      <a:endParaRPr lang="en-US" sz="1100"/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검색 실패 / 생성 오류 / 간헐적 흔들림. </a:t>
                      </a:r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해결책이 각각 다른데 한 숫자였음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정답 조항이 검색됐는지로 지표를 분리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원인별 분류 가능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07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정상 인용이 환각 판정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약관명에 괄호가 붙어 문자열이 안 맞음. </a:t>
                      </a:r>
                      <a:endParaRPr lang="en-US" sz="1100"/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코퍼스의 16.1%(356 / 2,214 청크) 영향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느슨하게 풀지 않고 「거부」 대신 「유보」로 강등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탐지 구멍 없이 해결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07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과잉 거부가 또 남음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보이지 않는 추론 토큰이 예산을 소진 </a:t>
                      </a:r>
                      <a:endParaRPr lang="en-US" sz="1100"/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- 가시 토큰 600인데 length로 종료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토큰 예산 3000 → 6000 (실서빙에도 전파)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0.1154 → 0.0577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22" id="22"/>
          <p:cNvSpPr/>
          <p:nvPr/>
        </p:nvSpPr>
        <p:spPr>
          <a:xfrm rot="3960">
            <a:off x="840857" y="290083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0">
            <a:off x="840867" y="8494528"/>
            <a:ext cx="16560546" cy="933088"/>
            <a:chOff x="0" y="0"/>
            <a:chExt cx="22080728" cy="124411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2080728" cy="1244092"/>
            </a:xfrm>
            <a:custGeom>
              <a:avLst/>
              <a:gdLst/>
              <a:ahLst/>
              <a:cxnLst/>
              <a:rect r="r" b="b" t="t" l="l"/>
              <a:pathLst>
                <a:path h="1244092" w="22080728">
                  <a:moveTo>
                    <a:pt x="0" y="56007"/>
                  </a:moveTo>
                  <a:cubicBezTo>
                    <a:pt x="0" y="25019"/>
                    <a:pt x="25019" y="0"/>
                    <a:pt x="56007" y="0"/>
                  </a:cubicBezTo>
                  <a:lnTo>
                    <a:pt x="22024721" y="0"/>
                  </a:lnTo>
                  <a:cubicBezTo>
                    <a:pt x="22055710" y="0"/>
                    <a:pt x="22080728" y="25019"/>
                    <a:pt x="22080728" y="56007"/>
                  </a:cubicBezTo>
                  <a:lnTo>
                    <a:pt x="22080728" y="1188085"/>
                  </a:lnTo>
                  <a:cubicBezTo>
                    <a:pt x="22080728" y="1219073"/>
                    <a:pt x="22055710" y="1244092"/>
                    <a:pt x="22024721" y="1244092"/>
                  </a:cubicBezTo>
                  <a:lnTo>
                    <a:pt x="56007" y="1244092"/>
                  </a:lnTo>
                  <a:cubicBezTo>
                    <a:pt x="25019" y="1244092"/>
                    <a:pt x="0" y="1219073"/>
                    <a:pt x="0" y="1188085"/>
                  </a:cubicBezTo>
                  <a:close/>
                </a:path>
              </a:pathLst>
            </a:custGeom>
            <a:solidFill>
              <a:srgbClr val="F7F7F3"/>
            </a:solidFill>
            <a:ln w="19050" cap="sq">
              <a:solidFill>
                <a:srgbClr val="333333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207008" y="8504053"/>
            <a:ext cx="15828264" cy="914034"/>
            <a:chOff x="0" y="0"/>
            <a:chExt cx="21104352" cy="121871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21104352" cy="1218707"/>
            </a:xfrm>
            <a:custGeom>
              <a:avLst/>
              <a:gdLst/>
              <a:ahLst/>
              <a:cxnLst/>
              <a:rect r="r" b="b" t="t" l="l"/>
              <a:pathLst>
                <a:path h="1218707" w="21104352">
                  <a:moveTo>
                    <a:pt x="0" y="0"/>
                  </a:moveTo>
                  <a:lnTo>
                    <a:pt x="21104352" y="0"/>
                  </a:lnTo>
                  <a:lnTo>
                    <a:pt x="21104352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0" b="-287423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76200"/>
              <a:ext cx="21104352" cy="129491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99"/>
                </a:lnSpc>
              </a:pPr>
              <a:r>
                <a:rPr lang="en-US" sz="1935" b="true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기법 추가로 </a:t>
              </a:r>
              <a:r>
                <a:rPr lang="en-US" sz="1935" b="true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효과를 봤더라도, 다른 곳에 근거 없이 적용하지 않았습니다.  </a:t>
              </a:r>
            </a:p>
            <a:p>
              <a:pPr algn="l">
                <a:lnSpc>
                  <a:spcPts val="3000"/>
                </a:lnSpc>
              </a:pPr>
              <a:r>
                <a:rPr lang="en-US" sz="1935">
                  <a:solidFill>
                    <a:srgbClr val="5B6068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토큰 상향이 화재 트랙에서 효과를 봤지만, 실손 트랙은 과잉 거부가 애초에 0건이라 개선 여지가 없다는 걸 측정으로 확인하고 변경하지 않았습니다.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PART 06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FinAllQ · 은행 · 증권 에이전트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결재 라인 · 이상거래 탐지 · 직무 분리 기구축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06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FINALLQ · 기능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342753" y="1719999"/>
            <a:ext cx="17350887" cy="8567001"/>
          </a:xfrm>
          <a:custGeom>
            <a:avLst/>
            <a:gdLst/>
            <a:ahLst/>
            <a:cxnLst/>
            <a:rect r="r" b="b" t="t" l="l"/>
            <a:pathLst>
              <a:path h="8567001" w="17350887">
                <a:moveTo>
                  <a:pt x="0" y="0"/>
                </a:moveTo>
                <a:lnTo>
                  <a:pt x="17350887" y="0"/>
                </a:lnTo>
                <a:lnTo>
                  <a:pt x="17350887" y="8567001"/>
                </a:lnTo>
                <a:lnTo>
                  <a:pt x="0" y="8567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이체 흐름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06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FINALLQ · 통제 구조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 적용 6개의 통제 장치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0392" y="1889731"/>
            <a:ext cx="148955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기존</a:t>
            </a: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통제 → A2A 확장</a:t>
            </a:r>
          </a:p>
        </p:txBody>
      </p:sp>
      <p:graphicFrame>
        <p:nvGraphicFramePr>
          <p:cNvPr name="Table 22" id="22"/>
          <p:cNvGraphicFramePr>
            <a:graphicFrameLocks noGrp="true"/>
          </p:cNvGraphicFramePr>
          <p:nvPr/>
        </p:nvGraphicFramePr>
        <p:xfrm>
          <a:off x="850392" y="3101462"/>
          <a:ext cx="16440150" cy="4077154"/>
        </p:xfrm>
        <a:graphic>
          <a:graphicData uri="http://schemas.openxmlformats.org/drawingml/2006/table">
            <a:tbl>
              <a:tblPr/>
              <a:tblGrid>
                <a:gridCol w="3562032"/>
                <a:gridCol w="6302058"/>
                <a:gridCol w="6576060"/>
              </a:tblGrid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장치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내용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A2A에서의 역할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6259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직무 분리 매트릭스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판정 축을 곱한 18칸 중 허용은 4칸. 자기결재 금지, 관리자는 결재자가 아님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외부 에이전트 요청도 같은 매트릭스를 통과해야 합니다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이중 방어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규칙(한도) → 모델(이상거래 탐지). 순서 자체가 통제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A2A 요청이 모델을 우회할 수 없습니다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화이트리스트 차단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감사 기록과 AI 페이로드는 등재된 키만 통과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A2A 페이로드에도 그대로 적용됩니다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append-only 감사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성공뿐 아니라 차단·거부 시도까지 기록. 롤백과 무관하게 보존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추적 ID만 얹으면 멀티홉 추적이 됩니다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차단기 (fail-soft)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AI 장애가 코어로 번지지 않음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남의 에이전트가 죽어도 내 코어는 살아야 합니다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4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테넌트 격리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다른 소속 자원은 "권한 없음"이 아니라 "안 보임"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요청자 회사 밖 자원이 새지 않습니다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23" id="23"/>
          <p:cNvSpPr/>
          <p:nvPr/>
        </p:nvSpPr>
        <p:spPr>
          <a:xfrm rot="3960">
            <a:off x="840857" y="3586363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06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FINALLQ · 통제 구조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Fin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AllQ LangGraph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-205045" y="946404"/>
            <a:ext cx="18698089" cy="9477594"/>
          </a:xfrm>
          <a:custGeom>
            <a:avLst/>
            <a:gdLst/>
            <a:ahLst/>
            <a:cxnLst/>
            <a:rect r="r" b="b" t="t" l="l"/>
            <a:pathLst>
              <a:path h="9477594" w="18698089">
                <a:moveTo>
                  <a:pt x="0" y="0"/>
                </a:moveTo>
                <a:lnTo>
                  <a:pt x="18698090" y="0"/>
                </a:lnTo>
                <a:lnTo>
                  <a:pt x="18698090" y="9477594"/>
                </a:lnTo>
                <a:lnTo>
                  <a:pt x="0" y="94775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DCDCD4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sz="1200" spc="9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06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FINALLQ · 고민한 지점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FinAllQ 트러블슈팅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40867" y="2406415"/>
            <a:ext cx="8138922" cy="3854729"/>
            <a:chOff x="0" y="0"/>
            <a:chExt cx="10851896" cy="513963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0851896" cy="5139563"/>
            </a:xfrm>
            <a:custGeom>
              <a:avLst/>
              <a:gdLst/>
              <a:ahLst/>
              <a:cxnLst/>
              <a:rect r="r" b="b" t="t" l="l"/>
              <a:pathLst>
                <a:path h="5139563" w="10851896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10796778" y="0"/>
                  </a:lnTo>
                  <a:cubicBezTo>
                    <a:pt x="10827258" y="0"/>
                    <a:pt x="10851896" y="24638"/>
                    <a:pt x="10851896" y="55118"/>
                  </a:cubicBezTo>
                  <a:lnTo>
                    <a:pt x="10851896" y="5084445"/>
                  </a:lnTo>
                  <a:cubicBezTo>
                    <a:pt x="10851896" y="5114925"/>
                    <a:pt x="10827258" y="5139563"/>
                    <a:pt x="10796778" y="5139563"/>
                  </a:cubicBezTo>
                  <a:lnTo>
                    <a:pt x="55118" y="5139563"/>
                  </a:lnTo>
                  <a:cubicBezTo>
                    <a:pt x="24638" y="5139563"/>
                    <a:pt x="0" y="5114925"/>
                    <a:pt x="0" y="5084445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23" id="23"/>
          <p:cNvSpPr txBox="true"/>
          <p:nvPr/>
        </p:nvSpPr>
        <p:spPr>
          <a:xfrm rot="0">
            <a:off x="1152144" y="2652160"/>
            <a:ext cx="7516368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B3261E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같은 문제가 두 번 생겼습니다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52144" y="3309109"/>
            <a:ext cx="7516368" cy="1991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"도구는 만들었는데 화면이 없는" 상태를 없앴습니다(도구 20종 중 3종 → 0종).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그런데 다음 스프린트가 여신 심사 API 4개를 만들면서 화면을 만들지 않아 같은 문제가 자리를 옮겨 재발했습니다.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발표 문서에도 그대로 적었습니다 — "지금 여신은 curl로만 쓸 수 있다"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9262491" y="2406415"/>
            <a:ext cx="8138922" cy="3854729"/>
            <a:chOff x="0" y="0"/>
            <a:chExt cx="10851896" cy="513963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851896" cy="5139563"/>
            </a:xfrm>
            <a:custGeom>
              <a:avLst/>
              <a:gdLst/>
              <a:ahLst/>
              <a:cxnLst/>
              <a:rect r="r" b="b" t="t" l="l"/>
              <a:pathLst>
                <a:path h="5139563" w="10851896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10796778" y="0"/>
                  </a:lnTo>
                  <a:cubicBezTo>
                    <a:pt x="10827258" y="0"/>
                    <a:pt x="10851896" y="24638"/>
                    <a:pt x="10851896" y="55118"/>
                  </a:cubicBezTo>
                  <a:lnTo>
                    <a:pt x="10851896" y="5084445"/>
                  </a:lnTo>
                  <a:cubicBezTo>
                    <a:pt x="10851896" y="5114925"/>
                    <a:pt x="10827258" y="5139563"/>
                    <a:pt x="10796778" y="5139563"/>
                  </a:cubicBezTo>
                  <a:lnTo>
                    <a:pt x="55118" y="5139563"/>
                  </a:lnTo>
                  <a:cubicBezTo>
                    <a:pt x="24638" y="5139563"/>
                    <a:pt x="0" y="5114925"/>
                    <a:pt x="0" y="5084445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27" id="27"/>
          <p:cNvSpPr txBox="true"/>
          <p:nvPr/>
        </p:nvSpPr>
        <p:spPr>
          <a:xfrm rot="0">
            <a:off x="9573768" y="2652160"/>
            <a:ext cx="7516368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어떻게 닫았나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573768" y="3309109"/>
            <a:ext cx="7516368" cy="2324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여신 화면을 탭 구조로 묶어 시뮬레이터 → 신청 → 내 신청 → 심사가 한 흐름으로 이어지게 했습니다.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그리고 라우팅 테스트가 앱 전체를 렌더해서 탭을 실제로 클릭하게 바꿨습니다.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이전에 페이지 컴포넌트가 어느 테스트에도 import되지 않아, 완주가 검증되지 않은 채 통과한 사고가 있었기 때문입니다.</a:t>
            </a:r>
          </a:p>
        </p:txBody>
      </p:sp>
      <p:graphicFrame>
        <p:nvGraphicFramePr>
          <p:cNvPr name="Table 29" id="29"/>
          <p:cNvGraphicFramePr>
            <a:graphicFrameLocks noGrp="true"/>
          </p:cNvGraphicFramePr>
          <p:nvPr/>
        </p:nvGraphicFramePr>
        <p:xfrm>
          <a:off x="850392" y="6545412"/>
          <a:ext cx="16440150" cy="2857500"/>
        </p:xfrm>
        <a:graphic>
          <a:graphicData uri="http://schemas.openxmlformats.org/drawingml/2006/table">
            <a:tbl>
              <a:tblPr/>
              <a:tblGrid>
                <a:gridCol w="4247039"/>
                <a:gridCol w="6165056"/>
                <a:gridCol w="6028055"/>
              </a:tblGrid>
              <a:tr h="5715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문제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원인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조치 · 결과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도구는 실행되는데 답변에 반영 안 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도구 결과를 답변으로 옮기는 경로 자체가 명세에 없었음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화이트리스트 기본 거부 + 실데이터 참조. 민감정보 노출 0건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목록 조회가 느림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N+1 쿼리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응답 시간 68% 단축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페이지 경계에서 항목이 새거나 중복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정렬 키가 하나라 동률에서 순서가 흔들림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이중 키 정렬 — 버그 8건 해결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동시 승인 시 갱신 유실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낙관적 잠금 부재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비교 후 교체 방식 도입 — 유실 0건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30" id="30"/>
          <p:cNvSpPr/>
          <p:nvPr/>
        </p:nvSpPr>
        <p:spPr>
          <a:xfrm rot="3960">
            <a:off x="840857" y="7030307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761579"/>
            <a:ext cx="11329416" cy="335701"/>
            <a:chOff x="0" y="0"/>
            <a:chExt cx="15105888" cy="4476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447601"/>
            </a:xfrm>
            <a:custGeom>
              <a:avLst/>
              <a:gdLst/>
              <a:ahLst/>
              <a:cxnLst/>
              <a:rect r="r" b="b" t="t" l="l"/>
              <a:pathLst>
                <a:path h="447601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447601"/>
                  </a:lnTo>
                  <a:lnTo>
                    <a:pt x="0" y="447601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96305" r="0" b="-618879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4857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01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문제 정의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46886"/>
            <a:ext cx="16541496" cy="750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74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세 곳에 흩어진 판단 근거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40867" y="2977686"/>
            <a:ext cx="5331714" cy="2826439"/>
            <a:chOff x="0" y="0"/>
            <a:chExt cx="7108952" cy="376858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108951" cy="3768598"/>
            </a:xfrm>
            <a:custGeom>
              <a:avLst/>
              <a:gdLst/>
              <a:ahLst/>
              <a:cxnLst/>
              <a:rect r="r" b="b" t="t" l="l"/>
              <a:pathLst>
                <a:path h="3768598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713353"/>
                  </a:lnTo>
                  <a:cubicBezTo>
                    <a:pt x="7108951" y="3743833"/>
                    <a:pt x="7084187" y="3768598"/>
                    <a:pt x="7053707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152144" y="3261531"/>
            <a:ext cx="4709160" cy="301752"/>
            <a:chOff x="0" y="0"/>
            <a:chExt cx="6278880" cy="40233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현장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152144" y="363491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설비 구동 중단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2144" y="4532826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에러코드는 떴는데 매뉴얼은 PDF 수백 장.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 부품이 재고에 있는지, 대체품이 되는지 각각 파악해야 함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6455283" y="2977686"/>
            <a:ext cx="5331714" cy="2826439"/>
            <a:chOff x="0" y="0"/>
            <a:chExt cx="7108952" cy="376858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108951" cy="3768598"/>
            </a:xfrm>
            <a:custGeom>
              <a:avLst/>
              <a:gdLst/>
              <a:ahLst/>
              <a:cxnLst/>
              <a:rect r="r" b="b" t="t" l="l"/>
              <a:pathLst>
                <a:path h="3768598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713353"/>
                  </a:lnTo>
                  <a:cubicBezTo>
                    <a:pt x="7108951" y="3743833"/>
                    <a:pt x="7084187" y="3768598"/>
                    <a:pt x="7053707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6766560" y="3261531"/>
            <a:ext cx="4709160" cy="301752"/>
            <a:chOff x="0" y="0"/>
            <a:chExt cx="6278880" cy="40233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3A55B8"/>
                  </a:solidFill>
                  <a:latin typeface="Consolas"/>
                  <a:ea typeface="Consolas"/>
                  <a:cs typeface="Consolas"/>
                  <a:sym typeface="Consolas"/>
                </a:rPr>
                <a:t>자금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6766560" y="363491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은행 상담 필요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766560" y="4504251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교체 비용을 어떻게 조달할지,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한도가 남았는지, 담보가 되는지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별도 창구·별도 절차.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2069699" y="2977686"/>
            <a:ext cx="5331714" cy="2826439"/>
            <a:chOff x="0" y="0"/>
            <a:chExt cx="7108952" cy="376858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108951" cy="3768598"/>
            </a:xfrm>
            <a:custGeom>
              <a:avLst/>
              <a:gdLst/>
              <a:ahLst/>
              <a:cxnLst/>
              <a:rect r="r" b="b" t="t" l="l"/>
              <a:pathLst>
                <a:path h="3768598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713353"/>
                  </a:lnTo>
                  <a:cubicBezTo>
                    <a:pt x="7108951" y="3743833"/>
                    <a:pt x="7084187" y="3768598"/>
                    <a:pt x="7053707" y="3768598"/>
                  </a:cubicBezTo>
                  <a:lnTo>
                    <a:pt x="55245" y="3768598"/>
                  </a:lnTo>
                  <a:cubicBezTo>
                    <a:pt x="24765" y="3768598"/>
                    <a:pt x="0" y="3743833"/>
                    <a:pt x="0" y="3713353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2380976" y="3261531"/>
            <a:ext cx="4709160" cy="301752"/>
            <a:chOff x="0" y="0"/>
            <a:chExt cx="6278880" cy="40233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보장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2380976" y="363491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약관 해독 난이도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371451" y="4504251"/>
            <a:ext cx="470916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 설비가 보험에 들어 있는지, 보장이 충분한지.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조·항·호로 쓰인 문서를 사람이 직접 찾아야 한다.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840867" y="6078874"/>
            <a:ext cx="16560546" cy="933088"/>
            <a:chOff x="0" y="0"/>
            <a:chExt cx="22080728" cy="1244117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2080728" cy="1244092"/>
            </a:xfrm>
            <a:custGeom>
              <a:avLst/>
              <a:gdLst/>
              <a:ahLst/>
              <a:cxnLst/>
              <a:rect r="r" b="b" t="t" l="l"/>
              <a:pathLst>
                <a:path h="1244092" w="22080728">
                  <a:moveTo>
                    <a:pt x="0" y="56007"/>
                  </a:moveTo>
                  <a:cubicBezTo>
                    <a:pt x="0" y="25019"/>
                    <a:pt x="25019" y="0"/>
                    <a:pt x="56007" y="0"/>
                  </a:cubicBezTo>
                  <a:lnTo>
                    <a:pt x="22024721" y="0"/>
                  </a:lnTo>
                  <a:cubicBezTo>
                    <a:pt x="22055710" y="0"/>
                    <a:pt x="22080728" y="25019"/>
                    <a:pt x="22080728" y="56007"/>
                  </a:cubicBezTo>
                  <a:lnTo>
                    <a:pt x="22080728" y="1188085"/>
                  </a:lnTo>
                  <a:cubicBezTo>
                    <a:pt x="22080728" y="1219073"/>
                    <a:pt x="22055710" y="1244092"/>
                    <a:pt x="22024721" y="1244092"/>
                  </a:cubicBezTo>
                  <a:lnTo>
                    <a:pt x="56007" y="1244092"/>
                  </a:lnTo>
                  <a:cubicBezTo>
                    <a:pt x="25019" y="1244092"/>
                    <a:pt x="0" y="1219073"/>
                    <a:pt x="0" y="1188085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333333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1207008" y="6088399"/>
            <a:ext cx="15828264" cy="914034"/>
            <a:chOff x="0" y="0"/>
            <a:chExt cx="21104352" cy="121871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1104352" cy="1218707"/>
            </a:xfrm>
            <a:custGeom>
              <a:avLst/>
              <a:gdLst/>
              <a:ahLst/>
              <a:cxnLst/>
              <a:rect r="r" b="b" t="t" l="l"/>
              <a:pathLst>
                <a:path h="1218707" w="21104352">
                  <a:moveTo>
                    <a:pt x="0" y="0"/>
                  </a:moveTo>
                  <a:lnTo>
                    <a:pt x="21104352" y="0"/>
                  </a:lnTo>
                  <a:lnTo>
                    <a:pt x="21104352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0" b="-287423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85725"/>
              <a:ext cx="21104352" cy="13044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1935" b="true">
                  <a:solidFill>
                    <a:srgbClr val="B3261E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연결 방식 = 담당자의 수기 이관         하나</a:t>
              </a:r>
              <a:r>
                <a:rPr lang="en-US" sz="1935" b="true">
                  <a:solidFill>
                    <a:srgbClr val="B3261E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의 의사결정에 3곳의 결정이 필요합니다.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930231" y="7185794"/>
            <a:ext cx="4950613" cy="1272624"/>
            <a:chOff x="0" y="0"/>
            <a:chExt cx="1013318" cy="26048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013318" cy="260488"/>
            </a:xfrm>
            <a:custGeom>
              <a:avLst/>
              <a:gdLst/>
              <a:ahLst/>
              <a:cxnLst/>
              <a:rect r="r" b="b" t="t" l="l"/>
              <a:pathLst>
                <a:path h="260488" w="1013318">
                  <a:moveTo>
                    <a:pt x="130244" y="0"/>
                  </a:moveTo>
                  <a:lnTo>
                    <a:pt x="883074" y="0"/>
                  </a:lnTo>
                  <a:cubicBezTo>
                    <a:pt x="917617" y="0"/>
                    <a:pt x="950745" y="13722"/>
                    <a:pt x="975171" y="38148"/>
                  </a:cubicBezTo>
                  <a:cubicBezTo>
                    <a:pt x="999596" y="62573"/>
                    <a:pt x="1013318" y="95701"/>
                    <a:pt x="1013318" y="130244"/>
                  </a:cubicBezTo>
                  <a:lnTo>
                    <a:pt x="1013318" y="130244"/>
                  </a:lnTo>
                  <a:cubicBezTo>
                    <a:pt x="1013318" y="202175"/>
                    <a:pt x="955006" y="260488"/>
                    <a:pt x="883074" y="260488"/>
                  </a:cubicBezTo>
                  <a:lnTo>
                    <a:pt x="130244" y="260488"/>
                  </a:lnTo>
                  <a:cubicBezTo>
                    <a:pt x="95701" y="260488"/>
                    <a:pt x="62573" y="246766"/>
                    <a:pt x="38148" y="222340"/>
                  </a:cubicBezTo>
                  <a:cubicBezTo>
                    <a:pt x="13722" y="197915"/>
                    <a:pt x="0" y="164787"/>
                    <a:pt x="0" y="130244"/>
                  </a:cubicBezTo>
                  <a:lnTo>
                    <a:pt x="0" y="130244"/>
                  </a:lnTo>
                  <a:cubicBezTo>
                    <a:pt x="0" y="95701"/>
                    <a:pt x="13722" y="62573"/>
                    <a:pt x="38148" y="38148"/>
                  </a:cubicBezTo>
                  <a:cubicBezTo>
                    <a:pt x="62573" y="13722"/>
                    <a:pt x="95701" y="0"/>
                    <a:pt x="130244" y="0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0" y="-38100"/>
              <a:ext cx="1013318" cy="298588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5" id="35"/>
          <p:cNvSpPr/>
          <p:nvPr/>
        </p:nvSpPr>
        <p:spPr>
          <a:xfrm flipH="false" flipV="false" rot="0">
            <a:off x="1103273" y="7342158"/>
            <a:ext cx="1026728" cy="1025445"/>
          </a:xfrm>
          <a:custGeom>
            <a:avLst/>
            <a:gdLst/>
            <a:ahLst/>
            <a:cxnLst/>
            <a:rect r="r" b="b" t="t" l="l"/>
            <a:pathLst>
              <a:path h="1025445" w="1026728">
                <a:moveTo>
                  <a:pt x="0" y="0"/>
                </a:moveTo>
                <a:lnTo>
                  <a:pt x="1026728" y="0"/>
                </a:lnTo>
                <a:lnTo>
                  <a:pt x="1026728" y="1025445"/>
                </a:lnTo>
                <a:lnTo>
                  <a:pt x="0" y="1025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36" id="36"/>
          <p:cNvGrpSpPr/>
          <p:nvPr/>
        </p:nvGrpSpPr>
        <p:grpSpPr>
          <a:xfrm rot="0">
            <a:off x="1079335" y="7301121"/>
            <a:ext cx="1011607" cy="1011607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2431854" y="7604820"/>
            <a:ext cx="3448990" cy="416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  <a:spcBef>
                <a:spcPct val="0"/>
              </a:spcBef>
            </a:pPr>
            <a:r>
              <a:rPr lang="en-US" sz="2344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판단 1건당 왕복 3회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14615" y="7574309"/>
            <a:ext cx="741046" cy="398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5"/>
              </a:lnSpc>
              <a:spcBef>
                <a:spcPct val="0"/>
              </a:spcBef>
            </a:pPr>
            <a:r>
              <a:rPr lang="en-US" b="true" sz="2182">
                <a:solidFill>
                  <a:srgbClr val="121278"/>
                </a:solidFill>
                <a:latin typeface="Poppins Bold"/>
                <a:ea typeface="Poppins Bold"/>
                <a:cs typeface="Poppins Bold"/>
                <a:sym typeface="Poppins Bold"/>
              </a:rPr>
              <a:t>지연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6502682" y="7185794"/>
            <a:ext cx="4950613" cy="1272624"/>
            <a:chOff x="0" y="0"/>
            <a:chExt cx="1013318" cy="26048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013318" cy="260488"/>
            </a:xfrm>
            <a:custGeom>
              <a:avLst/>
              <a:gdLst/>
              <a:ahLst/>
              <a:cxnLst/>
              <a:rect r="r" b="b" t="t" l="l"/>
              <a:pathLst>
                <a:path h="260488" w="1013318">
                  <a:moveTo>
                    <a:pt x="130244" y="0"/>
                  </a:moveTo>
                  <a:lnTo>
                    <a:pt x="883074" y="0"/>
                  </a:lnTo>
                  <a:cubicBezTo>
                    <a:pt x="917617" y="0"/>
                    <a:pt x="950745" y="13722"/>
                    <a:pt x="975171" y="38148"/>
                  </a:cubicBezTo>
                  <a:cubicBezTo>
                    <a:pt x="999596" y="62573"/>
                    <a:pt x="1013318" y="95701"/>
                    <a:pt x="1013318" y="130244"/>
                  </a:cubicBezTo>
                  <a:lnTo>
                    <a:pt x="1013318" y="130244"/>
                  </a:lnTo>
                  <a:cubicBezTo>
                    <a:pt x="1013318" y="202175"/>
                    <a:pt x="955006" y="260488"/>
                    <a:pt x="883074" y="260488"/>
                  </a:cubicBezTo>
                  <a:lnTo>
                    <a:pt x="130244" y="260488"/>
                  </a:lnTo>
                  <a:cubicBezTo>
                    <a:pt x="95701" y="260488"/>
                    <a:pt x="62573" y="246766"/>
                    <a:pt x="38148" y="222340"/>
                  </a:cubicBezTo>
                  <a:cubicBezTo>
                    <a:pt x="13722" y="197915"/>
                    <a:pt x="0" y="164787"/>
                    <a:pt x="0" y="130244"/>
                  </a:cubicBezTo>
                  <a:lnTo>
                    <a:pt x="0" y="130244"/>
                  </a:lnTo>
                  <a:cubicBezTo>
                    <a:pt x="0" y="95701"/>
                    <a:pt x="13722" y="62573"/>
                    <a:pt x="38148" y="38148"/>
                  </a:cubicBezTo>
                  <a:cubicBezTo>
                    <a:pt x="62573" y="13722"/>
                    <a:pt x="95701" y="0"/>
                    <a:pt x="130244" y="0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38100"/>
              <a:ext cx="1013318" cy="298588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6675724" y="7342158"/>
            <a:ext cx="1026728" cy="1025445"/>
          </a:xfrm>
          <a:custGeom>
            <a:avLst/>
            <a:gdLst/>
            <a:ahLst/>
            <a:cxnLst/>
            <a:rect r="r" b="b" t="t" l="l"/>
            <a:pathLst>
              <a:path h="1025445" w="1026728">
                <a:moveTo>
                  <a:pt x="0" y="0"/>
                </a:moveTo>
                <a:lnTo>
                  <a:pt x="1026728" y="0"/>
                </a:lnTo>
                <a:lnTo>
                  <a:pt x="1026728" y="1025445"/>
                </a:lnTo>
                <a:lnTo>
                  <a:pt x="0" y="1025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5" id="45"/>
          <p:cNvGrpSpPr/>
          <p:nvPr/>
        </p:nvGrpSpPr>
        <p:grpSpPr>
          <a:xfrm rot="0">
            <a:off x="6651786" y="7301121"/>
            <a:ext cx="1011607" cy="1011607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7" id="4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48" id="48"/>
          <p:cNvSpPr txBox="true"/>
          <p:nvPr/>
        </p:nvSpPr>
        <p:spPr>
          <a:xfrm rot="0">
            <a:off x="7775706" y="7604820"/>
            <a:ext cx="3448990" cy="416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  <a:spcBef>
                <a:spcPct val="0"/>
              </a:spcBef>
            </a:pPr>
            <a:r>
              <a:rPr lang="en-US" sz="2344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보험 통지 누락 → 청구 거절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6787067" y="7574309"/>
            <a:ext cx="741046" cy="398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5"/>
              </a:lnSpc>
              <a:spcBef>
                <a:spcPct val="0"/>
              </a:spcBef>
            </a:pPr>
            <a:r>
              <a:rPr lang="en-US" b="true" sz="2182">
                <a:solidFill>
                  <a:srgbClr val="121278"/>
                </a:solidFill>
                <a:latin typeface="Poppins Bold"/>
                <a:ea typeface="Poppins Bold"/>
                <a:cs typeface="Poppins Bold"/>
                <a:sym typeface="Poppins Bold"/>
              </a:rPr>
              <a:t>누락</a:t>
            </a:r>
          </a:p>
        </p:txBody>
      </p:sp>
      <p:grpSp>
        <p:nvGrpSpPr>
          <p:cNvPr name="Group 50" id="50"/>
          <p:cNvGrpSpPr/>
          <p:nvPr/>
        </p:nvGrpSpPr>
        <p:grpSpPr>
          <a:xfrm rot="0">
            <a:off x="12075134" y="7185794"/>
            <a:ext cx="4950613" cy="1272624"/>
            <a:chOff x="0" y="0"/>
            <a:chExt cx="1013318" cy="260488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013318" cy="260488"/>
            </a:xfrm>
            <a:custGeom>
              <a:avLst/>
              <a:gdLst/>
              <a:ahLst/>
              <a:cxnLst/>
              <a:rect r="r" b="b" t="t" l="l"/>
              <a:pathLst>
                <a:path h="260488" w="1013318">
                  <a:moveTo>
                    <a:pt x="130244" y="0"/>
                  </a:moveTo>
                  <a:lnTo>
                    <a:pt x="883074" y="0"/>
                  </a:lnTo>
                  <a:cubicBezTo>
                    <a:pt x="917617" y="0"/>
                    <a:pt x="950745" y="13722"/>
                    <a:pt x="975171" y="38148"/>
                  </a:cubicBezTo>
                  <a:cubicBezTo>
                    <a:pt x="999596" y="62573"/>
                    <a:pt x="1013318" y="95701"/>
                    <a:pt x="1013318" y="130244"/>
                  </a:cubicBezTo>
                  <a:lnTo>
                    <a:pt x="1013318" y="130244"/>
                  </a:lnTo>
                  <a:cubicBezTo>
                    <a:pt x="1013318" y="202175"/>
                    <a:pt x="955006" y="260488"/>
                    <a:pt x="883074" y="260488"/>
                  </a:cubicBezTo>
                  <a:lnTo>
                    <a:pt x="130244" y="260488"/>
                  </a:lnTo>
                  <a:cubicBezTo>
                    <a:pt x="95701" y="260488"/>
                    <a:pt x="62573" y="246766"/>
                    <a:pt x="38148" y="222340"/>
                  </a:cubicBezTo>
                  <a:cubicBezTo>
                    <a:pt x="13722" y="197915"/>
                    <a:pt x="0" y="164787"/>
                    <a:pt x="0" y="130244"/>
                  </a:cubicBezTo>
                  <a:lnTo>
                    <a:pt x="0" y="130244"/>
                  </a:lnTo>
                  <a:cubicBezTo>
                    <a:pt x="0" y="95701"/>
                    <a:pt x="13722" y="62573"/>
                    <a:pt x="38148" y="38148"/>
                  </a:cubicBezTo>
                  <a:cubicBezTo>
                    <a:pt x="62573" y="13722"/>
                    <a:pt x="95701" y="0"/>
                    <a:pt x="130244" y="0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38100"/>
              <a:ext cx="1013318" cy="298588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3" id="53"/>
          <p:cNvSpPr/>
          <p:nvPr/>
        </p:nvSpPr>
        <p:spPr>
          <a:xfrm flipH="false" flipV="false" rot="0">
            <a:off x="12248175" y="7342158"/>
            <a:ext cx="1026728" cy="1025445"/>
          </a:xfrm>
          <a:custGeom>
            <a:avLst/>
            <a:gdLst/>
            <a:ahLst/>
            <a:cxnLst/>
            <a:rect r="r" b="b" t="t" l="l"/>
            <a:pathLst>
              <a:path h="1025445" w="1026728">
                <a:moveTo>
                  <a:pt x="0" y="0"/>
                </a:moveTo>
                <a:lnTo>
                  <a:pt x="1026729" y="0"/>
                </a:lnTo>
                <a:lnTo>
                  <a:pt x="1026729" y="1025445"/>
                </a:lnTo>
                <a:lnTo>
                  <a:pt x="0" y="10254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4" id="54"/>
          <p:cNvGrpSpPr/>
          <p:nvPr/>
        </p:nvGrpSpPr>
        <p:grpSpPr>
          <a:xfrm rot="0">
            <a:off x="12224238" y="7301121"/>
            <a:ext cx="1011607" cy="1011607"/>
            <a:chOff x="0" y="0"/>
            <a:chExt cx="812800" cy="8128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6" id="5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7" id="57"/>
          <p:cNvSpPr txBox="true"/>
          <p:nvPr/>
        </p:nvSpPr>
        <p:spPr>
          <a:xfrm rot="0">
            <a:off x="13474929" y="7604820"/>
            <a:ext cx="3448990" cy="416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  <a:spcBef>
                <a:spcPct val="0"/>
              </a:spcBef>
            </a:pPr>
            <a:r>
              <a:rPr lang="en-US" sz="2344">
                <a:solidFill>
                  <a:srgbClr val="3B3B3B"/>
                </a:solidFill>
                <a:latin typeface="Poppins"/>
                <a:ea typeface="Poppins"/>
                <a:cs typeface="Poppins"/>
                <a:sym typeface="Poppins"/>
              </a:rPr>
              <a:t>판단 주체·시점·근거 미기록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2359518" y="7409487"/>
            <a:ext cx="741046" cy="786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5"/>
              </a:lnSpc>
            </a:pPr>
            <a:r>
              <a:rPr lang="en-US" b="true" sz="2182">
                <a:solidFill>
                  <a:srgbClr val="121278"/>
                </a:solidFill>
                <a:latin typeface="Poppins Bold"/>
                <a:ea typeface="Poppins Bold"/>
                <a:cs typeface="Poppins Bold"/>
                <a:sym typeface="Poppins Bold"/>
              </a:rPr>
              <a:t>추적</a:t>
            </a:r>
          </a:p>
          <a:p>
            <a:pPr algn="ctr">
              <a:lnSpc>
                <a:spcPts val="3055"/>
              </a:lnSpc>
              <a:spcBef>
                <a:spcPct val="0"/>
              </a:spcBef>
            </a:pPr>
            <a:r>
              <a:rPr lang="en-US" b="true" sz="2182">
                <a:solidFill>
                  <a:srgbClr val="121278"/>
                </a:solidFill>
                <a:latin typeface="Poppins Bold"/>
                <a:ea typeface="Poppins Bold"/>
                <a:cs typeface="Poppins Bold"/>
                <a:sym typeface="Poppins Bold"/>
              </a:rPr>
              <a:t>불가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182877" y="4093914"/>
            <a:ext cx="456872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에러코드 발생→매뉴얼 100+p→재고/대체품 파악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737464" y="4016292"/>
            <a:ext cx="4784229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조달 방식 · 한도 · 담보 가능성 - 별도 창구·별도 절차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2421904" y="4016292"/>
            <a:ext cx="4064347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부보 여부 · 보장 충분성 - 조·항·호 직접 탐색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PART 07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프로젝트 간 통신 · 실행 결과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경계 통과 전 계약 · 데이터 · 추적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07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A2A · 계약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 : 계약 기반 위임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43248" y="2408796"/>
            <a:ext cx="3923347" cy="2544204"/>
            <a:chOff x="0" y="0"/>
            <a:chExt cx="5231130" cy="339227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5231130" cy="3392170"/>
            </a:xfrm>
            <a:custGeom>
              <a:avLst/>
              <a:gdLst/>
              <a:ahLst/>
              <a:cxnLst/>
              <a:rect r="r" b="b" t="t" l="l"/>
              <a:pathLst>
                <a:path h="3392170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337052"/>
                  </a:lnTo>
                  <a:cubicBezTo>
                    <a:pt x="5231130" y="3367532"/>
                    <a:pt x="5206492" y="3392170"/>
                    <a:pt x="5176012" y="3392170"/>
                  </a:cubicBezTo>
                  <a:lnTo>
                    <a:pt x="55118" y="3392170"/>
                  </a:lnTo>
                  <a:cubicBezTo>
                    <a:pt x="24638" y="3392170"/>
                    <a:pt x="0" y="3367532"/>
                    <a:pt x="0" y="3337052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152144" y="2690260"/>
            <a:ext cx="3305556" cy="301752"/>
            <a:chOff x="0" y="0"/>
            <a:chExt cx="4407408" cy="40233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407408" cy="402336"/>
            </a:xfrm>
            <a:custGeom>
              <a:avLst/>
              <a:gdLst/>
              <a:ahLst/>
              <a:cxnLst/>
              <a:rect r="r" b="b" t="t" l="l"/>
              <a:pathLst>
                <a:path h="402336" w="4407408">
                  <a:moveTo>
                    <a:pt x="0" y="0"/>
                  </a:moveTo>
                  <a:lnTo>
                    <a:pt x="4407408" y="0"/>
                  </a:lnTo>
                  <a:lnTo>
                    <a:pt x="440740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3449" r="0" b="-163449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4407408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01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152144" y="3063640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Agent Card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04519" y="3720589"/>
            <a:ext cx="3614452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agent card에 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수행 가능 작업만 공개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내부 구조 비공개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5054060" y="2408796"/>
            <a:ext cx="3923347" cy="2544204"/>
            <a:chOff x="0" y="0"/>
            <a:chExt cx="5231130" cy="339227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5231130" cy="3392170"/>
            </a:xfrm>
            <a:custGeom>
              <a:avLst/>
              <a:gdLst/>
              <a:ahLst/>
              <a:cxnLst/>
              <a:rect r="r" b="b" t="t" l="l"/>
              <a:pathLst>
                <a:path h="3392170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337052"/>
                  </a:lnTo>
                  <a:cubicBezTo>
                    <a:pt x="5231130" y="3367532"/>
                    <a:pt x="5206492" y="3392170"/>
                    <a:pt x="5176012" y="3392170"/>
                  </a:cubicBezTo>
                  <a:lnTo>
                    <a:pt x="55118" y="3392170"/>
                  </a:lnTo>
                  <a:cubicBezTo>
                    <a:pt x="24638" y="3392170"/>
                    <a:pt x="0" y="3367532"/>
                    <a:pt x="0" y="3337052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5362956" y="2690260"/>
            <a:ext cx="3305556" cy="301752"/>
            <a:chOff x="0" y="0"/>
            <a:chExt cx="4407408" cy="40233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407408" cy="402336"/>
            </a:xfrm>
            <a:custGeom>
              <a:avLst/>
              <a:gdLst/>
              <a:ahLst/>
              <a:cxnLst/>
              <a:rect r="r" b="b" t="t" l="l"/>
              <a:pathLst>
                <a:path h="402336" w="4407408">
                  <a:moveTo>
                    <a:pt x="0" y="0"/>
                  </a:moveTo>
                  <a:lnTo>
                    <a:pt x="4407408" y="0"/>
                  </a:lnTo>
                  <a:lnTo>
                    <a:pt x="440740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3449" r="0" b="-163449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4407408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02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5362956" y="3063640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Task 상태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324856" y="3720589"/>
            <a:ext cx="3614452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submitted→working→completed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중간 input-required(사람 승인 대기)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9264872" y="2408796"/>
            <a:ext cx="3923347" cy="2544204"/>
            <a:chOff x="0" y="0"/>
            <a:chExt cx="5231130" cy="3392272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231130" cy="3392170"/>
            </a:xfrm>
            <a:custGeom>
              <a:avLst/>
              <a:gdLst/>
              <a:ahLst/>
              <a:cxnLst/>
              <a:rect r="r" b="b" t="t" l="l"/>
              <a:pathLst>
                <a:path h="3392170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337052"/>
                  </a:lnTo>
                  <a:cubicBezTo>
                    <a:pt x="5231130" y="3367532"/>
                    <a:pt x="5206492" y="3392170"/>
                    <a:pt x="5176012" y="3392170"/>
                  </a:cubicBezTo>
                  <a:lnTo>
                    <a:pt x="55118" y="3392170"/>
                  </a:lnTo>
                  <a:cubicBezTo>
                    <a:pt x="24638" y="3392170"/>
                    <a:pt x="0" y="3367532"/>
                    <a:pt x="0" y="3337052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37" id="37"/>
          <p:cNvGrpSpPr/>
          <p:nvPr/>
        </p:nvGrpSpPr>
        <p:grpSpPr>
          <a:xfrm rot="0">
            <a:off x="9573768" y="2690260"/>
            <a:ext cx="3305556" cy="301752"/>
            <a:chOff x="0" y="0"/>
            <a:chExt cx="4407408" cy="40233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407408" cy="402336"/>
            </a:xfrm>
            <a:custGeom>
              <a:avLst/>
              <a:gdLst/>
              <a:ahLst/>
              <a:cxnLst/>
              <a:rect r="r" b="b" t="t" l="l"/>
              <a:pathLst>
                <a:path h="402336" w="4407408">
                  <a:moveTo>
                    <a:pt x="0" y="0"/>
                  </a:moveTo>
                  <a:lnTo>
                    <a:pt x="4407408" y="0"/>
                  </a:lnTo>
                  <a:lnTo>
                    <a:pt x="440740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3449" r="0" b="-163449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4407408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03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9573768" y="3063640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추적 ID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573768" y="3720589"/>
            <a:ext cx="3305556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request_chain_id가 최초 요청~마지막 회신까지 추적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성공·실패·타임아웃 전부 기록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13475684" y="2408796"/>
            <a:ext cx="3923347" cy="2544204"/>
            <a:chOff x="0" y="0"/>
            <a:chExt cx="5231130" cy="339227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5231130" cy="3392170"/>
            </a:xfrm>
            <a:custGeom>
              <a:avLst/>
              <a:gdLst/>
              <a:ahLst/>
              <a:cxnLst/>
              <a:rect r="r" b="b" t="t" l="l"/>
              <a:pathLst>
                <a:path h="3392170" w="5231130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5176012" y="0"/>
                  </a:lnTo>
                  <a:cubicBezTo>
                    <a:pt x="5206492" y="0"/>
                    <a:pt x="5231130" y="24638"/>
                    <a:pt x="5231130" y="55118"/>
                  </a:cubicBezTo>
                  <a:lnTo>
                    <a:pt x="5231130" y="3337052"/>
                  </a:lnTo>
                  <a:cubicBezTo>
                    <a:pt x="5231130" y="3367532"/>
                    <a:pt x="5206492" y="3392170"/>
                    <a:pt x="5176012" y="3392170"/>
                  </a:cubicBezTo>
                  <a:lnTo>
                    <a:pt x="55118" y="3392170"/>
                  </a:lnTo>
                  <a:cubicBezTo>
                    <a:pt x="24638" y="3392170"/>
                    <a:pt x="0" y="3367532"/>
                    <a:pt x="0" y="3337052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784580" y="2690260"/>
            <a:ext cx="3305556" cy="301752"/>
            <a:chOff x="0" y="0"/>
            <a:chExt cx="4407408" cy="4023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407408" cy="402336"/>
            </a:xfrm>
            <a:custGeom>
              <a:avLst/>
              <a:gdLst/>
              <a:ahLst/>
              <a:cxnLst/>
              <a:rect r="r" b="b" t="t" l="l"/>
              <a:pathLst>
                <a:path h="402336" w="4407408">
                  <a:moveTo>
                    <a:pt x="0" y="0"/>
                  </a:moveTo>
                  <a:lnTo>
                    <a:pt x="4407408" y="0"/>
                  </a:lnTo>
                  <a:lnTo>
                    <a:pt x="4407408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163449" r="0" b="-163449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28575"/>
              <a:ext cx="4407408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04</a:t>
              </a:r>
            </a:p>
          </p:txBody>
        </p:sp>
      </p:grpSp>
      <p:sp>
        <p:nvSpPr>
          <p:cNvPr name="TextBox 47" id="47"/>
          <p:cNvSpPr txBox="true"/>
          <p:nvPr/>
        </p:nvSpPr>
        <p:spPr>
          <a:xfrm rot="0">
            <a:off x="13784580" y="3063640"/>
            <a:ext cx="3305556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중복 방지 키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3784580" y="3720589"/>
            <a:ext cx="3305556" cy="99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같은 요청이 두 번 들어와도 두 번 실행되지 않습니다. 3중 복합키로 판정합니다.</a:t>
            </a:r>
          </a:p>
        </p:txBody>
      </p:sp>
      <p:grpSp>
        <p:nvGrpSpPr>
          <p:cNvPr name="Group 49" id="49"/>
          <p:cNvGrpSpPr/>
          <p:nvPr/>
        </p:nvGrpSpPr>
        <p:grpSpPr>
          <a:xfrm rot="0">
            <a:off x="840867" y="5230120"/>
            <a:ext cx="8138922" cy="3038627"/>
            <a:chOff x="0" y="0"/>
            <a:chExt cx="10851896" cy="4051503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0851896" cy="4051554"/>
            </a:xfrm>
            <a:custGeom>
              <a:avLst/>
              <a:gdLst/>
              <a:ahLst/>
              <a:cxnLst/>
              <a:rect r="r" b="b" t="t" l="l"/>
              <a:pathLst>
                <a:path h="4051554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996309"/>
                  </a:lnTo>
                  <a:cubicBezTo>
                    <a:pt x="10851896" y="4026789"/>
                    <a:pt x="10827131" y="4051554"/>
                    <a:pt x="10796651" y="4051554"/>
                  </a:cubicBezTo>
                  <a:lnTo>
                    <a:pt x="55245" y="4051554"/>
                  </a:lnTo>
                  <a:cubicBezTo>
                    <a:pt x="24765" y="4051554"/>
                    <a:pt x="0" y="4026789"/>
                    <a:pt x="0" y="3996309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51" id="51"/>
          <p:cNvSpPr txBox="true"/>
          <p:nvPr/>
        </p:nvSpPr>
        <p:spPr>
          <a:xfrm rot="0">
            <a:off x="1152144" y="5475865"/>
            <a:ext cx="7516368" cy="389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370" b="true">
                <a:solidFill>
                  <a:srgbClr val="B3261E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신원은 두 층입니다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52144" y="6132824"/>
            <a:ext cx="7516368" cy="1658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Bearer 토큰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+ X-A2A-Partner-Id — actor 증명 (= 인증)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payload requester 식별자 — subject 지정 (= 대상)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식별자 보유 ≠ 인증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 구분을 흐리면 남의 회사 자원을 조회 가능해짐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9264872" y="5232502"/>
            <a:ext cx="8134160" cy="3033865"/>
            <a:chOff x="0" y="0"/>
            <a:chExt cx="10845546" cy="4045153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0845546" cy="4045077"/>
            </a:xfrm>
            <a:custGeom>
              <a:avLst/>
              <a:gdLst/>
              <a:ahLst/>
              <a:cxnLst/>
              <a:rect r="r" b="b" t="t" l="l"/>
              <a:pathLst>
                <a:path h="4045077" w="10845546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10790428" y="0"/>
                  </a:lnTo>
                  <a:cubicBezTo>
                    <a:pt x="10820908" y="0"/>
                    <a:pt x="10845546" y="24638"/>
                    <a:pt x="10845546" y="55118"/>
                  </a:cubicBezTo>
                  <a:lnTo>
                    <a:pt x="10845546" y="3989959"/>
                  </a:lnTo>
                  <a:cubicBezTo>
                    <a:pt x="10845546" y="4020439"/>
                    <a:pt x="10820908" y="4045077"/>
                    <a:pt x="10790428" y="4045077"/>
                  </a:cubicBezTo>
                  <a:lnTo>
                    <a:pt x="55118" y="4045077"/>
                  </a:lnTo>
                  <a:cubicBezTo>
                    <a:pt x="24638" y="4045077"/>
                    <a:pt x="0" y="4020439"/>
                    <a:pt x="0" y="398995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55" id="55"/>
          <p:cNvSpPr txBox="true"/>
          <p:nvPr/>
        </p:nvSpPr>
        <p:spPr>
          <a:xfrm rot="0">
            <a:off x="9573768" y="5475865"/>
            <a:ext cx="7516368" cy="389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37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자금</a:t>
            </a:r>
            <a:r>
              <a:rPr lang="en-US" sz="237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·계약 스킬은 즉시 완료 불가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9573768" y="6132824"/>
            <a:ext cx="7516368" cy="132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보험금 청구 스킬의 requires_human_approval은 고정 값(계산 ✕)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조건에 따라 false가 될 경로가 없습니다.</a:t>
            </a:r>
          </a:p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승인 대기 상태로 넘어가 사람의 결재함에 들어갑니다.</a:t>
            </a:r>
          </a:p>
        </p:txBody>
      </p:sp>
      <p:grpSp>
        <p:nvGrpSpPr>
          <p:cNvPr name="Group 57" id="57"/>
          <p:cNvGrpSpPr/>
          <p:nvPr/>
        </p:nvGrpSpPr>
        <p:grpSpPr>
          <a:xfrm rot="0">
            <a:off x="840867" y="8543496"/>
            <a:ext cx="16560546" cy="933088"/>
            <a:chOff x="0" y="0"/>
            <a:chExt cx="22080728" cy="1244117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22080728" cy="1244092"/>
            </a:xfrm>
            <a:custGeom>
              <a:avLst/>
              <a:gdLst/>
              <a:ahLst/>
              <a:cxnLst/>
              <a:rect r="r" b="b" t="t" l="l"/>
              <a:pathLst>
                <a:path h="1244092" w="22080728">
                  <a:moveTo>
                    <a:pt x="0" y="56007"/>
                  </a:moveTo>
                  <a:cubicBezTo>
                    <a:pt x="0" y="25019"/>
                    <a:pt x="25019" y="0"/>
                    <a:pt x="56007" y="0"/>
                  </a:cubicBezTo>
                  <a:lnTo>
                    <a:pt x="22024721" y="0"/>
                  </a:lnTo>
                  <a:cubicBezTo>
                    <a:pt x="22055710" y="0"/>
                    <a:pt x="22080728" y="25019"/>
                    <a:pt x="22080728" y="56007"/>
                  </a:cubicBezTo>
                  <a:lnTo>
                    <a:pt x="22080728" y="1188085"/>
                  </a:lnTo>
                  <a:cubicBezTo>
                    <a:pt x="22080728" y="1219073"/>
                    <a:pt x="22055710" y="1244092"/>
                    <a:pt x="22024721" y="1244092"/>
                  </a:cubicBezTo>
                  <a:lnTo>
                    <a:pt x="56007" y="1244092"/>
                  </a:lnTo>
                  <a:cubicBezTo>
                    <a:pt x="25019" y="1244092"/>
                    <a:pt x="0" y="1219073"/>
                    <a:pt x="0" y="1188085"/>
                  </a:cubicBezTo>
                  <a:close/>
                </a:path>
              </a:pathLst>
            </a:custGeom>
            <a:solidFill>
              <a:srgbClr val="F7F7F3"/>
            </a:solidFill>
            <a:ln w="19050" cap="sq">
              <a:solidFill>
                <a:srgbClr val="333333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1207008" y="8553021"/>
            <a:ext cx="15828264" cy="914034"/>
            <a:chOff x="0" y="0"/>
            <a:chExt cx="21104352" cy="121871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21104352" cy="1218707"/>
            </a:xfrm>
            <a:custGeom>
              <a:avLst/>
              <a:gdLst/>
              <a:ahLst/>
              <a:cxnLst/>
              <a:rect r="r" b="b" t="t" l="l"/>
              <a:pathLst>
                <a:path h="1218707" w="21104352">
                  <a:moveTo>
                    <a:pt x="0" y="0"/>
                  </a:moveTo>
                  <a:lnTo>
                    <a:pt x="21104352" y="0"/>
                  </a:lnTo>
                  <a:lnTo>
                    <a:pt x="21104352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0" b="-287423"/>
              </a:stretch>
            </a:blip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85725"/>
              <a:ext cx="21104352" cy="13044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1935">
                  <a:solidFill>
                    <a:srgbClr val="5B6068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감사 기록 = 해시 다이제스트만 · 원문 미저장</a:t>
              </a:r>
            </a:p>
          </p:txBody>
        </p:sp>
      </p:grpSp>
      <p:sp>
        <p:nvSpPr>
          <p:cNvPr name="TextBox 62" id="62"/>
          <p:cNvSpPr txBox="true"/>
          <p:nvPr/>
        </p:nvSpPr>
        <p:spPr>
          <a:xfrm rot="0">
            <a:off x="866577" y="1908505"/>
            <a:ext cx="3137074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0"/>
              </a:lnSpc>
              <a:spcBef>
                <a:spcPct val="0"/>
              </a:spcBef>
            </a:pPr>
            <a:r>
              <a:rPr lang="en-US" sz="2190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공개 = 능력 / 비공개 = 구조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07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A2A · 계약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계약3계층 + 연결승인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315795" y="1770026"/>
            <a:ext cx="17656411" cy="8828205"/>
          </a:xfrm>
          <a:custGeom>
            <a:avLst/>
            <a:gdLst/>
            <a:ahLst/>
            <a:cxnLst/>
            <a:rect r="r" b="b" t="t" l="l"/>
            <a:pathLst>
              <a:path h="8828205" w="17656411">
                <a:moveTo>
                  <a:pt x="0" y="0"/>
                </a:moveTo>
                <a:lnTo>
                  <a:pt x="17656410" y="0"/>
                </a:lnTo>
                <a:lnTo>
                  <a:pt x="17656410" y="8828205"/>
                </a:lnTo>
                <a:lnTo>
                  <a:pt x="0" y="88282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1510588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07</a:t>
              </a:r>
              <a:r>
                <a:rPr lang="en-US" sz="1500" spc="179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   ·   A2A · 실행 결과</a:t>
              </a:r>
            </a:p>
          </p:txBody>
        </p:sp>
      </p:grpSp>
      <p:graphicFrame>
        <p:nvGraphicFramePr>
          <p:cNvPr name="Table 20" id="20"/>
          <p:cNvGraphicFramePr>
            <a:graphicFrameLocks noGrp="true"/>
          </p:cNvGraphicFramePr>
          <p:nvPr/>
        </p:nvGraphicFramePr>
        <p:xfrm>
          <a:off x="910590" y="2915139"/>
          <a:ext cx="16421100" cy="4077758"/>
        </p:xfrm>
        <a:graphic>
          <a:graphicData uri="http://schemas.openxmlformats.org/drawingml/2006/table">
            <a:tbl>
              <a:tblPr/>
              <a:tblGrid>
                <a:gridCol w="1573689"/>
                <a:gridCol w="2326322"/>
                <a:gridCol w="4378960"/>
                <a:gridCol w="5268436"/>
                <a:gridCol w="2873692"/>
              </a:tblGrid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홉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주체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스킬 · 동작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결과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Task 상태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HOP 1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상담 요청 조립 · 위임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요청 전송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(호출 시작, 상태 없음)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</a:tr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HOP 2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assess-loan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담보 = 공장 건물 → 보험 확인 필요 판단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(동일 호출 내부)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HOP 3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verify-collateral-insurance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보장 3억 · 요구 5억 → 부족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completed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F3F0"/>
                    </a:solidFill>
                  </a:tcPr>
                </a:tc>
              </a:tr>
              <a:tr h="76259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HOP 4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결과 반영 · 판정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조건부 승인 : 보험 증액 선행 필요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completed</a:t>
                      </a:r>
                      <a:endParaRPr lang="en-US" sz="1100"/>
                    </a:p>
                    <a:p>
                      <a:pPr algn="l">
                        <a:lnSpc>
                          <a:spcPts val="1997"/>
                        </a:lnSpc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(decision: conditional)</a:t>
                      </a:r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C"/>
                    </a:solidFill>
                  </a:tcPr>
                </a:tc>
              </a:tr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-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회신 수신 · 표시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"대출 승인, 단 보험 3억 → 5억 증액 필요"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ok (/manager/a2a 표시값)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3DF"/>
                    </a:solidFill>
                  </a:tcPr>
                </a:tc>
              </a:tr>
              <a:tr h="552527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-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사람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심사역 최종 결재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여신 상태는 심사 대기 유지. 자동 승인 없음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사람 결재 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21" id="21"/>
          <p:cNvSpPr/>
          <p:nvPr/>
        </p:nvSpPr>
        <p:spPr>
          <a:xfrm rot="3960">
            <a:off x="840857" y="290083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2" id="22"/>
          <p:cNvGrpSpPr/>
          <p:nvPr/>
        </p:nvGrpSpPr>
        <p:grpSpPr>
          <a:xfrm rot="0">
            <a:off x="840867" y="7596816"/>
            <a:ext cx="5331714" cy="2140915"/>
            <a:chOff x="0" y="0"/>
            <a:chExt cx="7108952" cy="285455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108952" cy="2854579"/>
            </a:xfrm>
            <a:custGeom>
              <a:avLst/>
              <a:gdLst/>
              <a:ahLst/>
              <a:cxnLst/>
              <a:rect r="r" b="b" t="t" l="l"/>
              <a:pathLst>
                <a:path h="2854579" w="7108952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7053580" y="0"/>
                  </a:lnTo>
                  <a:cubicBezTo>
                    <a:pt x="7084187" y="0"/>
                    <a:pt x="7108952" y="24765"/>
                    <a:pt x="7108952" y="55372"/>
                  </a:cubicBezTo>
                  <a:lnTo>
                    <a:pt x="7108952" y="2799207"/>
                  </a:lnTo>
                  <a:cubicBezTo>
                    <a:pt x="7108952" y="2829814"/>
                    <a:pt x="7084187" y="2854579"/>
                    <a:pt x="7053580" y="2854579"/>
                  </a:cubicBezTo>
                  <a:lnTo>
                    <a:pt x="55372" y="2854579"/>
                  </a:lnTo>
                  <a:cubicBezTo>
                    <a:pt x="24765" y="2854579"/>
                    <a:pt x="0" y="2829814"/>
                    <a:pt x="0" y="2799207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6455283" y="7596816"/>
            <a:ext cx="5331714" cy="2140915"/>
            <a:chOff x="0" y="0"/>
            <a:chExt cx="7108952" cy="285455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108952" cy="2854579"/>
            </a:xfrm>
            <a:custGeom>
              <a:avLst/>
              <a:gdLst/>
              <a:ahLst/>
              <a:cxnLst/>
              <a:rect r="r" b="b" t="t" l="l"/>
              <a:pathLst>
                <a:path h="2854579" w="7108952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7053580" y="0"/>
                  </a:lnTo>
                  <a:cubicBezTo>
                    <a:pt x="7084187" y="0"/>
                    <a:pt x="7108952" y="24765"/>
                    <a:pt x="7108952" y="55372"/>
                  </a:cubicBezTo>
                  <a:lnTo>
                    <a:pt x="7108952" y="2799207"/>
                  </a:lnTo>
                  <a:cubicBezTo>
                    <a:pt x="7108952" y="2829814"/>
                    <a:pt x="7084187" y="2854579"/>
                    <a:pt x="7053580" y="2854579"/>
                  </a:cubicBezTo>
                  <a:lnTo>
                    <a:pt x="55372" y="2854579"/>
                  </a:lnTo>
                  <a:cubicBezTo>
                    <a:pt x="24765" y="2854579"/>
                    <a:pt x="0" y="2829814"/>
                    <a:pt x="0" y="2799207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2069699" y="7596816"/>
            <a:ext cx="5331714" cy="2140915"/>
            <a:chOff x="0" y="0"/>
            <a:chExt cx="7108952" cy="285455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7108952" cy="2854579"/>
            </a:xfrm>
            <a:custGeom>
              <a:avLst/>
              <a:gdLst/>
              <a:ahLst/>
              <a:cxnLst/>
              <a:rect r="r" b="b" t="t" l="l"/>
              <a:pathLst>
                <a:path h="2854579" w="7108952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7053580" y="0"/>
                  </a:lnTo>
                  <a:cubicBezTo>
                    <a:pt x="7084187" y="0"/>
                    <a:pt x="7108952" y="24765"/>
                    <a:pt x="7108952" y="55372"/>
                  </a:cubicBezTo>
                  <a:lnTo>
                    <a:pt x="7108952" y="2799207"/>
                  </a:lnTo>
                  <a:cubicBezTo>
                    <a:pt x="7108952" y="2829814"/>
                    <a:pt x="7084187" y="2854579"/>
                    <a:pt x="7053580" y="2854579"/>
                  </a:cubicBezTo>
                  <a:lnTo>
                    <a:pt x="55372" y="2854579"/>
                  </a:lnTo>
                  <a:cubicBezTo>
                    <a:pt x="24765" y="2854579"/>
                    <a:pt x="0" y="2829814"/>
                    <a:pt x="0" y="2799207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sp>
        <p:nvSpPr>
          <p:cNvPr name="TextBox 28" id="28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멀티홉 실행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52144" y="784256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추적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52144" y="8509044"/>
            <a:ext cx="4709160" cy="61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4</a:t>
            </a: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홉 동일 chain_id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시작 주체·경로 기록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766560" y="784256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분기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766560" y="8509044"/>
            <a:ext cx="4709160" cy="930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보장 &lt; 대출 → 거절 ✕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조건부 승인 O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다음 조치 명시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380976" y="784256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연결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380976" y="8509044"/>
            <a:ext cx="4709160" cy="930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 b="true">
                <a:solidFill>
                  <a:srgbClr val="5B6068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조건부 승인 → 보험 증액 → 대출 집행 · 삼각형 폐합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 조건부 승인은 보험 증액 상담으로, 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증액이 끝나면 대출금 집행으로 이어집니다.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49536" y="1963910"/>
            <a:ext cx="3727177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9"/>
              </a:lnSpc>
              <a:spcBef>
                <a:spcPct val="0"/>
              </a:spcBef>
            </a:pPr>
            <a:r>
              <a:rPr lang="en-US" sz="166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사람 결재 1회 · 에이전트 4홉 · 추적 ID 1개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1828800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1510588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07</a:t>
              </a:r>
              <a:r>
                <a:rPr lang="en-US" sz="1500" spc="179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   ·   A2A · 실행 결과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2183741" y="2755733"/>
            <a:ext cx="13084230" cy="6959175"/>
          </a:xfrm>
          <a:custGeom>
            <a:avLst/>
            <a:gdLst/>
            <a:ahLst/>
            <a:cxnLst/>
            <a:rect r="r" b="b" t="t" l="l"/>
            <a:pathLst>
              <a:path h="6959175" w="13084230">
                <a:moveTo>
                  <a:pt x="0" y="0"/>
                </a:moveTo>
                <a:lnTo>
                  <a:pt x="13084230" y="0"/>
                </a:lnTo>
                <a:lnTo>
                  <a:pt x="13084230" y="6959175"/>
                </a:lnTo>
                <a:lnTo>
                  <a:pt x="0" y="69591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멀티홉 실행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49536" y="1963910"/>
            <a:ext cx="3727177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9"/>
              </a:lnSpc>
              <a:spcBef>
                <a:spcPct val="0"/>
              </a:spcBef>
            </a:pPr>
            <a:r>
              <a:rPr lang="en-US" sz="166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사람 결재 1회 · 에이전트 4홉 · 추적 ID 1개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27523" y="2327023"/>
            <a:ext cx="5632954" cy="5632954"/>
          </a:xfrm>
          <a:custGeom>
            <a:avLst/>
            <a:gdLst/>
            <a:ahLst/>
            <a:cxnLst/>
            <a:rect r="r" b="b" t="t" l="l"/>
            <a:pathLst>
              <a:path h="5632954" w="5632954">
                <a:moveTo>
                  <a:pt x="0" y="0"/>
                </a:moveTo>
                <a:lnTo>
                  <a:pt x="5632954" y="0"/>
                </a:lnTo>
                <a:lnTo>
                  <a:pt x="5632954" y="5632954"/>
                </a:lnTo>
                <a:lnTo>
                  <a:pt x="0" y="563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시연 영상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07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A2A · 스킬 현황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스킬 현황</a:t>
            </a:r>
          </a:p>
        </p:txBody>
      </p:sp>
      <p:graphicFrame>
        <p:nvGraphicFramePr>
          <p:cNvPr name="Table 21" id="21"/>
          <p:cNvGraphicFramePr>
            <a:graphicFrameLocks noGrp="true"/>
          </p:cNvGraphicFramePr>
          <p:nvPr/>
        </p:nvGraphicFramePr>
        <p:xfrm>
          <a:off x="850392" y="2415936"/>
          <a:ext cx="16440150" cy="5555932"/>
        </p:xfrm>
        <a:graphic>
          <a:graphicData uri="http://schemas.openxmlformats.org/drawingml/2006/table">
            <a:tbl>
              <a:tblPr/>
              <a:tblGrid>
                <a:gridCol w="2329021"/>
                <a:gridCol w="4932045"/>
                <a:gridCol w="2877026"/>
                <a:gridCol w="3562032"/>
                <a:gridCol w="2740025"/>
              </a:tblGrid>
              <a:tr h="49526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제공 측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스킬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시나리오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성격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상태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request-withdrawal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요청 접수 (실행 X)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종단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assess-loan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S8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사전 심사 · 2차 홉 트리거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실동작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상담 · 정산 · 중고설비 등 5종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S6·S12·S13·S15·S16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-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verify-collateral-insurance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S8 · S13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순수 조회 + 비례보상 계산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advise-policy-renewal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상담 + 고장이력 연계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notify-asset-change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S11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목적물 변경 통지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claim-insurance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S15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보험금 청구 + 사람 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E2E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notify-risk-change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S14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위험등급 변동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296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lookup-clause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범용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약관 근거 조회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F7A3D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구현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22" id="22"/>
          <p:cNvSpPr/>
          <p:nvPr/>
        </p:nvSpPr>
        <p:spPr>
          <a:xfrm rot="3960">
            <a:off x="840857" y="290083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0">
            <a:off x="840867" y="8125492"/>
            <a:ext cx="8138922" cy="1612240"/>
            <a:chOff x="0" y="0"/>
            <a:chExt cx="10851896" cy="214965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851896" cy="2149609"/>
            </a:xfrm>
            <a:custGeom>
              <a:avLst/>
              <a:gdLst/>
              <a:ahLst/>
              <a:cxnLst/>
              <a:rect r="r" b="b" t="t" l="l"/>
              <a:pathLst>
                <a:path h="2149609" w="10851896">
                  <a:moveTo>
                    <a:pt x="0" y="47083"/>
                  </a:moveTo>
                  <a:cubicBezTo>
                    <a:pt x="0" y="21058"/>
                    <a:pt x="24765" y="0"/>
                    <a:pt x="55372" y="0"/>
                  </a:cubicBezTo>
                  <a:lnTo>
                    <a:pt x="10796524" y="0"/>
                  </a:lnTo>
                  <a:cubicBezTo>
                    <a:pt x="10827131" y="0"/>
                    <a:pt x="10851896" y="21058"/>
                    <a:pt x="10851896" y="47083"/>
                  </a:cubicBezTo>
                  <a:lnTo>
                    <a:pt x="10851896" y="2102527"/>
                  </a:lnTo>
                  <a:cubicBezTo>
                    <a:pt x="10851896" y="2128552"/>
                    <a:pt x="10827131" y="2149609"/>
                    <a:pt x="10796524" y="2149609"/>
                  </a:cubicBezTo>
                  <a:lnTo>
                    <a:pt x="55372" y="2149609"/>
                  </a:lnTo>
                  <a:cubicBezTo>
                    <a:pt x="24765" y="2149609"/>
                    <a:pt x="0" y="2128552"/>
                    <a:pt x="0" y="2102527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sp>
        <p:nvSpPr>
          <p:cNvPr name="TextBox 25" id="25"/>
          <p:cNvSpPr txBox="true"/>
          <p:nvPr/>
        </p:nvSpPr>
        <p:spPr>
          <a:xfrm rot="0">
            <a:off x="1152144" y="8195994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보험 쪽 병목은 "창구"가 아니라 "창고"였습니다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52144" y="8753875"/>
            <a:ext cx="7516368" cy="615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스킬 6종 중 4종이 정책 원장(누가 어떤 보험에 가입했는가)을 조회합니다. 원장이 없으면 창구를 열어도 빈 응답만 나옵니다. 그래서 원장부터 만들었습니다.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262491" y="8125492"/>
            <a:ext cx="8138922" cy="1612240"/>
            <a:chOff x="0" y="0"/>
            <a:chExt cx="10851896" cy="214965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851896" cy="2149609"/>
            </a:xfrm>
            <a:custGeom>
              <a:avLst/>
              <a:gdLst/>
              <a:ahLst/>
              <a:cxnLst/>
              <a:rect r="r" b="b" t="t" l="l"/>
              <a:pathLst>
                <a:path h="2149609" w="10851896">
                  <a:moveTo>
                    <a:pt x="0" y="47083"/>
                  </a:moveTo>
                  <a:cubicBezTo>
                    <a:pt x="0" y="21058"/>
                    <a:pt x="24765" y="0"/>
                    <a:pt x="55372" y="0"/>
                  </a:cubicBezTo>
                  <a:lnTo>
                    <a:pt x="10796524" y="0"/>
                  </a:lnTo>
                  <a:cubicBezTo>
                    <a:pt x="10827131" y="0"/>
                    <a:pt x="10851896" y="21058"/>
                    <a:pt x="10851896" y="47083"/>
                  </a:cubicBezTo>
                  <a:lnTo>
                    <a:pt x="10851896" y="2102527"/>
                  </a:lnTo>
                  <a:cubicBezTo>
                    <a:pt x="10851896" y="2128552"/>
                    <a:pt x="10827131" y="2149609"/>
                    <a:pt x="10796524" y="2149609"/>
                  </a:cubicBezTo>
                  <a:lnTo>
                    <a:pt x="55372" y="2149609"/>
                  </a:lnTo>
                  <a:cubicBezTo>
                    <a:pt x="24765" y="2149609"/>
                    <a:pt x="0" y="2128552"/>
                    <a:pt x="0" y="2102527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29" id="29"/>
          <p:cNvSpPr txBox="true"/>
          <p:nvPr/>
        </p:nvSpPr>
        <p:spPr>
          <a:xfrm rot="0">
            <a:off x="9573768" y="8149543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연결해보</a:t>
            </a: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니 버그가 나왔습니다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573768" y="8680023"/>
            <a:ext cx="7516368" cy="930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각</a:t>
            </a: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레포에서 개별 테스트는 전부 통과했는데, 실제로 세 개를 붙이자 3건이 깨졌습니다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: </a:t>
            </a: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InsuQ 헤더 누락, requester 누락, assess-loan 계약 불일치. 개별 검증으로는 안 잡히는 종류였습니다.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737573" y="1923726"/>
            <a:ext cx="907229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MaintQ는 </a:t>
            </a: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항상 요청을 시작하는 쪽이라 A2A 수신 포트 자체가 없어 스킬을 노출하지 않습니다.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PART 08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성과 · 아쉬운 점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무엇을 증명했고, 무엇을 놓쳤는가.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08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성과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46886"/>
            <a:ext cx="16541496" cy="750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74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증명한 것 네 가지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40867" y="2406415"/>
            <a:ext cx="8138922" cy="2663219"/>
            <a:chOff x="0" y="0"/>
            <a:chExt cx="10851896" cy="35509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851896" cy="3550920"/>
            </a:xfrm>
            <a:custGeom>
              <a:avLst/>
              <a:gdLst/>
              <a:ahLst/>
              <a:cxnLst/>
              <a:rect r="r" b="b" t="t" l="l"/>
              <a:pathLst>
                <a:path h="3550920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495675"/>
                  </a:lnTo>
                  <a:cubicBezTo>
                    <a:pt x="10851896" y="3526155"/>
                    <a:pt x="10827131" y="3550920"/>
                    <a:pt x="10796651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152144" y="2690260"/>
            <a:ext cx="7516368" cy="301752"/>
            <a:chOff x="0" y="0"/>
            <a:chExt cx="10021824" cy="40233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021824" cy="402336"/>
            </a:xfrm>
            <a:custGeom>
              <a:avLst/>
              <a:gdLst/>
              <a:ahLst/>
              <a:cxnLst/>
              <a:rect r="r" b="b" t="t" l="l"/>
              <a:pathLst>
                <a:path h="402336" w="10021824">
                  <a:moveTo>
                    <a:pt x="0" y="0"/>
                  </a:moveTo>
                  <a:lnTo>
                    <a:pt x="10021824" y="0"/>
                  </a:lnTo>
                  <a:lnTo>
                    <a:pt x="10021824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35354" r="0" b="-4353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10021824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01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152144" y="3063640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경계를 넘어 요청이 오가고, 근거와 함께 회신된다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2144" y="3813619"/>
            <a:ext cx="7825264" cy="1324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서로의 DB를 한 번도 직접 보지 않은 채, 세 회사가 하나의 요청 흐름을 완주했습니다. 보장한도·가입비율 근거가 붙습니다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verify-collateral-insurance·notify-risk-change· claim-insurance 세 스킬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검증 완료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9262491" y="2406415"/>
            <a:ext cx="8138922" cy="2663219"/>
            <a:chOff x="0" y="0"/>
            <a:chExt cx="10851896" cy="355095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851896" cy="3550920"/>
            </a:xfrm>
            <a:custGeom>
              <a:avLst/>
              <a:gdLst/>
              <a:ahLst/>
              <a:cxnLst/>
              <a:rect r="r" b="b" t="t" l="l"/>
              <a:pathLst>
                <a:path h="3550920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495675"/>
                  </a:lnTo>
                  <a:cubicBezTo>
                    <a:pt x="10851896" y="3526155"/>
                    <a:pt x="10827131" y="3550920"/>
                    <a:pt x="10796651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9573768" y="2690260"/>
            <a:ext cx="7516368" cy="301752"/>
            <a:chOff x="0" y="0"/>
            <a:chExt cx="10021824" cy="40233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21824" cy="402336"/>
            </a:xfrm>
            <a:custGeom>
              <a:avLst/>
              <a:gdLst/>
              <a:ahLst/>
              <a:cxnLst/>
              <a:rect r="r" b="b" t="t" l="l"/>
              <a:pathLst>
                <a:path h="402336" w="10021824">
                  <a:moveTo>
                    <a:pt x="0" y="0"/>
                  </a:moveTo>
                  <a:lnTo>
                    <a:pt x="10021824" y="0"/>
                  </a:lnTo>
                  <a:lnTo>
                    <a:pt x="10021824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35354" r="0" b="-435354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8575"/>
              <a:ext cx="10021824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3A55B8"/>
                  </a:solidFill>
                  <a:latin typeface="Consolas"/>
                  <a:ea typeface="Consolas"/>
                  <a:cs typeface="Consolas"/>
                  <a:sym typeface="Consolas"/>
                </a:rPr>
                <a:t>02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9573768" y="3063640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연결해도 통제를 잃지 않는다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73768" y="3813619"/>
            <a:ext cx="7516368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직무 분리, 이중 방어, 감사 기록이 A2A 요청에도 그대로 적용됩니다. 2차 인증을 대신 내주는 우회 경로를 만들지 않았습니다.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840867" y="5409667"/>
            <a:ext cx="8138922" cy="2663219"/>
            <a:chOff x="0" y="0"/>
            <a:chExt cx="10851896" cy="355095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851896" cy="3550920"/>
            </a:xfrm>
            <a:custGeom>
              <a:avLst/>
              <a:gdLst/>
              <a:ahLst/>
              <a:cxnLst/>
              <a:rect r="r" b="b" t="t" l="l"/>
              <a:pathLst>
                <a:path h="3550920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495675"/>
                  </a:lnTo>
                  <a:cubicBezTo>
                    <a:pt x="10851896" y="3526155"/>
                    <a:pt x="10827131" y="3550920"/>
                    <a:pt x="10796651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152144" y="5693512"/>
            <a:ext cx="7516368" cy="301752"/>
            <a:chOff x="0" y="0"/>
            <a:chExt cx="10021824" cy="40233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021824" cy="402336"/>
            </a:xfrm>
            <a:custGeom>
              <a:avLst/>
              <a:gdLst/>
              <a:ahLst/>
              <a:cxnLst/>
              <a:rect r="r" b="b" t="t" l="l"/>
              <a:pathLst>
                <a:path h="402336" w="10021824">
                  <a:moveTo>
                    <a:pt x="0" y="0"/>
                  </a:moveTo>
                  <a:lnTo>
                    <a:pt x="10021824" y="0"/>
                  </a:lnTo>
                  <a:lnTo>
                    <a:pt x="10021824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35354" r="0" b="-435354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10021824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03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152144" y="6066892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모른다고 말할 줄 안다 (거부 능력 확보)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52144" y="6838140"/>
            <a:ext cx="7516368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거부 정확도 100%, 오탐 0%, 환각률 0.0%. 남의 에이전트에게 그럴듯한 오답을 주지 않는 것이 A2A에서 가장 중요한 안전장치입니다.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9262491" y="5409667"/>
            <a:ext cx="8138922" cy="2663219"/>
            <a:chOff x="0" y="0"/>
            <a:chExt cx="10851896" cy="355095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851896" cy="3550920"/>
            </a:xfrm>
            <a:custGeom>
              <a:avLst/>
              <a:gdLst/>
              <a:ahLst/>
              <a:cxnLst/>
              <a:rect r="r" b="b" t="t" l="l"/>
              <a:pathLst>
                <a:path h="3550920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495675"/>
                  </a:lnTo>
                  <a:cubicBezTo>
                    <a:pt x="10851896" y="3526155"/>
                    <a:pt x="10827131" y="3550920"/>
                    <a:pt x="10796651" y="3550920"/>
                  </a:cubicBezTo>
                  <a:lnTo>
                    <a:pt x="55245" y="3550920"/>
                  </a:lnTo>
                  <a:cubicBezTo>
                    <a:pt x="24765" y="3550920"/>
                    <a:pt x="0" y="3526155"/>
                    <a:pt x="0" y="3495675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grpSp>
        <p:nvGrpSpPr>
          <p:cNvPr name="Group 29" id="29"/>
          <p:cNvGrpSpPr/>
          <p:nvPr/>
        </p:nvGrpSpPr>
        <p:grpSpPr>
          <a:xfrm rot="0">
            <a:off x="9573768" y="5693512"/>
            <a:ext cx="7516368" cy="301752"/>
            <a:chOff x="0" y="0"/>
            <a:chExt cx="10021824" cy="40233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0021824" cy="402336"/>
            </a:xfrm>
            <a:custGeom>
              <a:avLst/>
              <a:gdLst/>
              <a:ahLst/>
              <a:cxnLst/>
              <a:rect r="r" b="b" t="t" l="l"/>
              <a:pathLst>
                <a:path h="402336" w="10021824">
                  <a:moveTo>
                    <a:pt x="0" y="0"/>
                  </a:moveTo>
                  <a:lnTo>
                    <a:pt x="10021824" y="0"/>
                  </a:lnTo>
                  <a:lnTo>
                    <a:pt x="10021824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35354" r="0" b="-435354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10021824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B3261E"/>
                  </a:solidFill>
                  <a:latin typeface="Consolas"/>
                  <a:ea typeface="Consolas"/>
                  <a:cs typeface="Consolas"/>
                  <a:sym typeface="Consolas"/>
                </a:rPr>
                <a:t>04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9573768" y="6066892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모든 기술 선택을 측정으로 검증했다 (측정 기반 선택)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573768" y="6838140"/>
            <a:ext cx="7516368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검색 기법 6종을 같은 골든셋에서 비교해 1종만 채택했습니다. 기각 사유를 품질 미달·시간 초과·무효과로 구분해서 기록했습니다.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843248" y="8219437"/>
            <a:ext cx="3923347" cy="1401661"/>
            <a:chOff x="0" y="0"/>
            <a:chExt cx="5231130" cy="1868881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124712" y="8446037"/>
            <a:ext cx="3360420" cy="732906"/>
            <a:chOff x="0" y="0"/>
            <a:chExt cx="4480560" cy="97720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4480560" cy="977208"/>
            </a:xfrm>
            <a:custGeom>
              <a:avLst/>
              <a:gdLst/>
              <a:ahLst/>
              <a:cxnLst/>
              <a:rect r="r" b="b" t="t" l="l"/>
              <a:pathLst>
                <a:path h="977208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77208"/>
                  </a:lnTo>
                  <a:lnTo>
                    <a:pt x="0" y="9772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553" r="0" b="-36126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66675"/>
              <a:ext cx="4480560" cy="10438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13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124712" y="9102119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구현된 A2A 스킬</a:t>
            </a: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(FinAllQ 7 · InsuQ 6)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5054060" y="8219437"/>
            <a:ext cx="3923347" cy="1401661"/>
            <a:chOff x="0" y="0"/>
            <a:chExt cx="5231130" cy="1868881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5335524" y="8446037"/>
            <a:ext cx="3360420" cy="732906"/>
            <a:chOff x="0" y="0"/>
            <a:chExt cx="4480560" cy="97720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480560" cy="977208"/>
            </a:xfrm>
            <a:custGeom>
              <a:avLst/>
              <a:gdLst/>
              <a:ahLst/>
              <a:cxnLst/>
              <a:rect r="r" b="b" t="t" l="l"/>
              <a:pathLst>
                <a:path h="977208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77208"/>
                  </a:lnTo>
                  <a:lnTo>
                    <a:pt x="0" y="9772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553" r="0" b="-36126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66675"/>
              <a:ext cx="4480560" cy="10438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3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5335524" y="9102119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MaintQ 발신</a:t>
            </a: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실동작 스킬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9264872" y="8219437"/>
            <a:ext cx="3923347" cy="1401661"/>
            <a:chOff x="0" y="0"/>
            <a:chExt cx="5231130" cy="1868881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9546336" y="8446037"/>
            <a:ext cx="3360420" cy="685800"/>
            <a:chOff x="0" y="0"/>
            <a:chExt cx="4480560" cy="9144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3261E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</a:t>
              </a: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9546336" y="9102119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자동 승인 경로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13475684" y="8219437"/>
            <a:ext cx="3923347" cy="1401661"/>
            <a:chOff x="0" y="0"/>
            <a:chExt cx="5231130" cy="1868881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5231130" cy="1868805"/>
            </a:xfrm>
            <a:custGeom>
              <a:avLst/>
              <a:gdLst/>
              <a:ahLst/>
              <a:cxnLst/>
              <a:rect r="r" b="b" t="t" l="l"/>
              <a:pathLst>
                <a:path h="18688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813433"/>
                  </a:lnTo>
                  <a:cubicBezTo>
                    <a:pt x="5231130" y="1844040"/>
                    <a:pt x="5206365" y="1868805"/>
                    <a:pt x="5175758" y="1868805"/>
                  </a:cubicBezTo>
                  <a:lnTo>
                    <a:pt x="55372" y="1868805"/>
                  </a:lnTo>
                  <a:cubicBezTo>
                    <a:pt x="24765" y="1868805"/>
                    <a:pt x="0" y="1844040"/>
                    <a:pt x="0" y="18134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13757148" y="8446037"/>
            <a:ext cx="3360420" cy="732906"/>
            <a:chOff x="0" y="0"/>
            <a:chExt cx="4480560" cy="97720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4480560" cy="977208"/>
            </a:xfrm>
            <a:custGeom>
              <a:avLst/>
              <a:gdLst/>
              <a:ahLst/>
              <a:cxnLst/>
              <a:rect r="r" b="b" t="t" l="l"/>
              <a:pathLst>
                <a:path h="977208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77208"/>
                  </a:lnTo>
                  <a:lnTo>
                    <a:pt x="0" y="9772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2553" r="0" b="-36126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66675"/>
              <a:ext cx="4480560" cy="104388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3,600+</a:t>
              </a:r>
            </a:p>
          </p:txBody>
        </p:sp>
      </p:grpSp>
      <p:sp>
        <p:nvSpPr>
          <p:cNvPr name="TextBox 57" id="57"/>
          <p:cNvSpPr txBox="true"/>
          <p:nvPr/>
        </p:nvSpPr>
        <p:spPr>
          <a:xfrm rot="0">
            <a:off x="13757148" y="9102119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자동 테스트 · 회귀 0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154562" y="3489007"/>
            <a:ext cx="4857824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DB 직접 접근 0 · 3사 요청 완주 · 약관 조항 인용 첨부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9555127" y="3508057"/>
            <a:ext cx="6245051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직무분리 · 이중방어 · 감사기록 A2A 동일 적용 · 인증 대행 경로 부재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1108909" y="6448892"/>
            <a:ext cx="4099768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거부 정확도 100% · 오탐 0% · 환각률 0.0%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9558960" y="6509614"/>
            <a:ext cx="4391323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기법 6종 비교 · 1종 채택 · 기각 사유 3분류 기록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08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아쉬운 점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46886"/>
            <a:ext cx="16541496" cy="750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0"/>
              </a:lnSpc>
            </a:pPr>
            <a:r>
              <a:rPr lang="en-US" sz="474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한계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40867" y="2406415"/>
            <a:ext cx="16560546" cy="1767478"/>
            <a:chOff x="0" y="0"/>
            <a:chExt cx="22080728" cy="235663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080728" cy="2356638"/>
            </a:xfrm>
            <a:custGeom>
              <a:avLst/>
              <a:gdLst/>
              <a:ahLst/>
              <a:cxnLst/>
              <a:rect r="r" b="b" t="t" l="l"/>
              <a:pathLst>
                <a:path h="2356638" w="22080728">
                  <a:moveTo>
                    <a:pt x="0" y="39574"/>
                  </a:moveTo>
                  <a:cubicBezTo>
                    <a:pt x="0" y="17740"/>
                    <a:pt x="24765" y="0"/>
                    <a:pt x="55245" y="0"/>
                  </a:cubicBezTo>
                  <a:lnTo>
                    <a:pt x="22025483" y="0"/>
                  </a:lnTo>
                  <a:cubicBezTo>
                    <a:pt x="22055964" y="0"/>
                    <a:pt x="22080728" y="17740"/>
                    <a:pt x="22080728" y="39574"/>
                  </a:cubicBezTo>
                  <a:lnTo>
                    <a:pt x="22080728" y="2317063"/>
                  </a:lnTo>
                  <a:cubicBezTo>
                    <a:pt x="22080728" y="2338897"/>
                    <a:pt x="22055964" y="2356638"/>
                    <a:pt x="22025483" y="2356638"/>
                  </a:cubicBezTo>
                  <a:lnTo>
                    <a:pt x="55245" y="2356638"/>
                  </a:lnTo>
                  <a:cubicBezTo>
                    <a:pt x="24765" y="2356638"/>
                    <a:pt x="0" y="2338897"/>
                    <a:pt x="0" y="2317063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1152144" y="2642635"/>
            <a:ext cx="15937992" cy="447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0"/>
              </a:lnSpc>
            </a:pPr>
            <a:r>
              <a:rPr lang="en-US" sz="2625" b="true">
                <a:solidFill>
                  <a:srgbClr val="B3261E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세 도메인을 동시에 파느라, 한 사람의 하루를 깊게 보지 못했습니다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2144" y="3309109"/>
            <a:ext cx="15937992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기능은 각각 돌아가는데, 정비팀장 한 명이 아침에 출근해서 이 시스템으로 무엇을 하는가를 끝까지 따라가 본 적이 없습니다.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각 프로젝트의 기능 구현에 급급해, 사용자 맞춤형 UI나 워크플로우인지 고민할 시간이 부족했다는게 아쉽습니다.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43248" y="5183543"/>
            <a:ext cx="5326952" cy="1842354"/>
            <a:chOff x="0" y="0"/>
            <a:chExt cx="7102602" cy="245647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144" y="5465007"/>
            <a:ext cx="4709160" cy="301752"/>
            <a:chOff x="0" y="0"/>
            <a:chExt cx="6278880" cy="4023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01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152144" y="5847912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 통신 발신 트리거 9종 미착수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52144" y="6310294"/>
            <a:ext cx="4406726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수</a:t>
            </a: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신부는 13종 다 열렸는데 우리가 부르는 건 4개뿐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457664" y="5183543"/>
            <a:ext cx="5326952" cy="1842354"/>
            <a:chOff x="0" y="0"/>
            <a:chExt cx="7102602" cy="245647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6766560" y="5465007"/>
            <a:ext cx="4709160" cy="301752"/>
            <a:chOff x="0" y="0"/>
            <a:chExt cx="6278880" cy="40233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02</a:t>
              </a: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6766560" y="5847912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머신 신원 · 파트너 인증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766560" y="6291244"/>
            <a:ext cx="3394918" cy="61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설계는 2층으로 문서화했지만, 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실제 인증은 아직 목업 토큰 단계입니다.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2072080" y="5183543"/>
            <a:ext cx="5326952" cy="1842354"/>
            <a:chOff x="0" y="0"/>
            <a:chExt cx="7102602" cy="245647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12380976" y="5465007"/>
            <a:ext cx="4709160" cy="301752"/>
            <a:chOff x="0" y="0"/>
            <a:chExt cx="6278880" cy="40233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03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2380976" y="5847912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검색 목표 미달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354841" y="6448434"/>
            <a:ext cx="4232746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Hit@5가 목표 0.85에 골든셋 1문항 차이로  미달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843248" y="7338050"/>
            <a:ext cx="5326952" cy="1842354"/>
            <a:chOff x="0" y="0"/>
            <a:chExt cx="7102602" cy="2456472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1152144" y="7619514"/>
            <a:ext cx="4709160" cy="301752"/>
            <a:chOff x="0" y="0"/>
            <a:chExt cx="6278880" cy="40233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04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152144" y="8002419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담보 검증에 약관</a:t>
            </a: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인용 없음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52144" y="8426091"/>
            <a:ext cx="3424535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evidence가</a:t>
            </a: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 보험 가입 대장 요약 문자열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6457664" y="7338050"/>
            <a:ext cx="5326952" cy="1842354"/>
            <a:chOff x="0" y="0"/>
            <a:chExt cx="7102602" cy="245647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0" id="40"/>
          <p:cNvGrpSpPr/>
          <p:nvPr/>
        </p:nvGrpSpPr>
        <p:grpSpPr>
          <a:xfrm rot="0">
            <a:off x="6766560" y="7619514"/>
            <a:ext cx="4709160" cy="301752"/>
            <a:chOff x="0" y="0"/>
            <a:chExt cx="6278880" cy="40233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05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6766560" y="8002419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실행 계층 미완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766560" y="8445141"/>
            <a:ext cx="4217566" cy="61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여신은 승인까지고 실제 자금 이동은 별도입니다. 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계좌에 여신·수신 구분이 없습니다.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12072080" y="7338050"/>
            <a:ext cx="5326952" cy="1842354"/>
            <a:chOff x="0" y="0"/>
            <a:chExt cx="7102602" cy="245647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7102601" cy="2456434"/>
            </a:xfrm>
            <a:custGeom>
              <a:avLst/>
              <a:gdLst/>
              <a:ahLst/>
              <a:cxnLst/>
              <a:rect r="r" b="b" t="t" l="l"/>
              <a:pathLst>
                <a:path h="2456434" w="710260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47357" y="0"/>
                  </a:lnTo>
                  <a:cubicBezTo>
                    <a:pt x="7077837" y="0"/>
                    <a:pt x="7102601" y="24765"/>
                    <a:pt x="7102601" y="55245"/>
                  </a:cubicBezTo>
                  <a:lnTo>
                    <a:pt x="7102601" y="2401189"/>
                  </a:lnTo>
                  <a:cubicBezTo>
                    <a:pt x="7102601" y="2431669"/>
                    <a:pt x="7077837" y="2456434"/>
                    <a:pt x="7047357" y="2456434"/>
                  </a:cubicBezTo>
                  <a:lnTo>
                    <a:pt x="55245" y="2456434"/>
                  </a:lnTo>
                  <a:cubicBezTo>
                    <a:pt x="24765" y="2456434"/>
                    <a:pt x="0" y="2431669"/>
                    <a:pt x="0" y="240118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12380976" y="7619514"/>
            <a:ext cx="4709160" cy="301752"/>
            <a:chOff x="0" y="0"/>
            <a:chExt cx="6278880" cy="402336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남은 것 06</a:t>
              </a:r>
            </a:p>
          </p:txBody>
        </p:sp>
      </p:grpSp>
      <p:sp>
        <p:nvSpPr>
          <p:cNvPr name="TextBox 50" id="50"/>
          <p:cNvSpPr txBox="true"/>
          <p:nvPr/>
        </p:nvSpPr>
        <p:spPr>
          <a:xfrm rot="0">
            <a:off x="12380976" y="8002419"/>
            <a:ext cx="4709160" cy="327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02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도구 루프 비결정성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2380976" y="8445141"/>
            <a:ext cx="4794796" cy="61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같은 질문이 실행마다 갈리는 현상. </a:t>
            </a: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원인이 외부라 제거하지 못하고 측정으로 관리 중입니다.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883023" y="1916886"/>
            <a:ext cx="3448869" cy="301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9"/>
              </a:lnSpc>
              <a:spcBef>
                <a:spcPct val="0"/>
              </a:spcBef>
            </a:pPr>
            <a:r>
              <a:rPr lang="en-US" sz="166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세 도메인 병행 → 한 사람의 하루 미추적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01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왜 A2A인가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99892" y="3173549"/>
            <a:ext cx="6869617" cy="3120238"/>
            <a:chOff x="0" y="0"/>
            <a:chExt cx="9159489" cy="416031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59489" cy="4160393"/>
            </a:xfrm>
            <a:custGeom>
              <a:avLst/>
              <a:gdLst/>
              <a:ahLst/>
              <a:cxnLst/>
              <a:rect r="r" b="b" t="t" l="l"/>
              <a:pathLst>
                <a:path h="4160393" w="9159489">
                  <a:moveTo>
                    <a:pt x="0" y="55245"/>
                  </a:moveTo>
                  <a:cubicBezTo>
                    <a:pt x="0" y="24765"/>
                    <a:pt x="20903" y="0"/>
                    <a:pt x="46629" y="0"/>
                  </a:cubicBezTo>
                  <a:lnTo>
                    <a:pt x="9112860" y="0"/>
                  </a:lnTo>
                  <a:cubicBezTo>
                    <a:pt x="9138586" y="0"/>
                    <a:pt x="9159489" y="24765"/>
                    <a:pt x="9159489" y="55245"/>
                  </a:cubicBezTo>
                  <a:lnTo>
                    <a:pt x="9159489" y="4105148"/>
                  </a:lnTo>
                  <a:cubicBezTo>
                    <a:pt x="9159489" y="4135628"/>
                    <a:pt x="9138586" y="4160393"/>
                    <a:pt x="9112860" y="4160393"/>
                  </a:cubicBezTo>
                  <a:lnTo>
                    <a:pt x="46629" y="4160393"/>
                  </a:lnTo>
                  <a:cubicBezTo>
                    <a:pt x="20903" y="4160393"/>
                    <a:pt x="0" y="4135628"/>
                    <a:pt x="0" y="4105148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0184871" y="3173549"/>
            <a:ext cx="6483477" cy="3120238"/>
            <a:chOff x="0" y="0"/>
            <a:chExt cx="8644636" cy="416031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644636" cy="4160393"/>
            </a:xfrm>
            <a:custGeom>
              <a:avLst/>
              <a:gdLst/>
              <a:ahLst/>
              <a:cxnLst/>
              <a:rect r="r" b="b" t="t" l="l"/>
              <a:pathLst>
                <a:path h="4160393" w="8644636">
                  <a:moveTo>
                    <a:pt x="0" y="55245"/>
                  </a:moveTo>
                  <a:cubicBezTo>
                    <a:pt x="0" y="24765"/>
                    <a:pt x="19728" y="0"/>
                    <a:pt x="44008" y="0"/>
                  </a:cubicBezTo>
                  <a:lnTo>
                    <a:pt x="8600628" y="0"/>
                  </a:lnTo>
                  <a:cubicBezTo>
                    <a:pt x="8624908" y="0"/>
                    <a:pt x="8644636" y="24765"/>
                    <a:pt x="8644636" y="55245"/>
                  </a:cubicBezTo>
                  <a:lnTo>
                    <a:pt x="8644636" y="4105148"/>
                  </a:lnTo>
                  <a:cubicBezTo>
                    <a:pt x="8644636" y="4135628"/>
                    <a:pt x="8624908" y="4160393"/>
                    <a:pt x="8600628" y="4160393"/>
                  </a:cubicBezTo>
                  <a:lnTo>
                    <a:pt x="44008" y="4160393"/>
                  </a:lnTo>
                  <a:cubicBezTo>
                    <a:pt x="19728" y="4160393"/>
                    <a:pt x="0" y="4135628"/>
                    <a:pt x="0" y="4105148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499892" y="6552209"/>
            <a:ext cx="15168456" cy="933088"/>
            <a:chOff x="0" y="0"/>
            <a:chExt cx="20224608" cy="124411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224607" cy="1244092"/>
            </a:xfrm>
            <a:custGeom>
              <a:avLst/>
              <a:gdLst/>
              <a:ahLst/>
              <a:cxnLst/>
              <a:rect r="r" b="b" t="t" l="l"/>
              <a:pathLst>
                <a:path h="1244092" w="20224607">
                  <a:moveTo>
                    <a:pt x="0" y="56007"/>
                  </a:moveTo>
                  <a:cubicBezTo>
                    <a:pt x="0" y="25019"/>
                    <a:pt x="22916" y="0"/>
                    <a:pt x="51299" y="0"/>
                  </a:cubicBezTo>
                  <a:lnTo>
                    <a:pt x="20173308" y="0"/>
                  </a:lnTo>
                  <a:cubicBezTo>
                    <a:pt x="20201692" y="0"/>
                    <a:pt x="20224607" y="25019"/>
                    <a:pt x="20224607" y="56007"/>
                  </a:cubicBezTo>
                  <a:lnTo>
                    <a:pt x="20224607" y="1188085"/>
                  </a:lnTo>
                  <a:cubicBezTo>
                    <a:pt x="20224607" y="1219073"/>
                    <a:pt x="20201692" y="1244092"/>
                    <a:pt x="20173308" y="1244092"/>
                  </a:cubicBezTo>
                  <a:lnTo>
                    <a:pt x="51299" y="1244092"/>
                  </a:lnTo>
                  <a:cubicBezTo>
                    <a:pt x="22916" y="1244092"/>
                    <a:pt x="0" y="1219073"/>
                    <a:pt x="0" y="1188085"/>
                  </a:cubicBezTo>
                  <a:close/>
                </a:path>
              </a:pathLst>
            </a:custGeom>
            <a:solidFill>
              <a:srgbClr val="F7F7F3"/>
            </a:solidFill>
            <a:ln w="19050" cap="sq">
              <a:solidFill>
                <a:srgbClr val="333333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0094898" y="6561736"/>
            <a:ext cx="6380058" cy="914034"/>
            <a:chOff x="0" y="0"/>
            <a:chExt cx="8506744" cy="121871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506744" cy="1218707"/>
            </a:xfrm>
            <a:custGeom>
              <a:avLst/>
              <a:gdLst/>
              <a:ahLst/>
              <a:cxnLst/>
              <a:rect r="r" b="b" t="t" l="l"/>
              <a:pathLst>
                <a:path h="1218707" w="8506744">
                  <a:moveTo>
                    <a:pt x="0" y="0"/>
                  </a:moveTo>
                  <a:lnTo>
                    <a:pt x="8506744" y="0"/>
                  </a:lnTo>
                  <a:lnTo>
                    <a:pt x="8506744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-148089" b="-287423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85725"/>
              <a:ext cx="8506744" cy="13044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000"/>
                </a:lnSpc>
              </a:pPr>
              <a:r>
                <a:rPr lang="en-US" sz="1935" b="true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A2A = 남의 에이전트, 바깥쪽 작업 위임,  작업 위임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468460" y="8015830"/>
            <a:ext cx="578628" cy="1305763"/>
            <a:chOff x="0" y="0"/>
            <a:chExt cx="771504" cy="174101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71504" cy="1741018"/>
            </a:xfrm>
            <a:custGeom>
              <a:avLst/>
              <a:gdLst/>
              <a:ahLst/>
              <a:cxnLst/>
              <a:rect r="r" b="b" t="t" l="l"/>
              <a:pathLst>
                <a:path h="1741018" w="771504">
                  <a:moveTo>
                    <a:pt x="0" y="0"/>
                  </a:moveTo>
                  <a:lnTo>
                    <a:pt x="771504" y="0"/>
                  </a:lnTo>
                  <a:lnTo>
                    <a:pt x="771504" y="1741018"/>
                  </a:lnTo>
                  <a:lnTo>
                    <a:pt x="0" y="17410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49239" t="0" r="-229834" b="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771504" cy="17410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89"/>
                </a:lnSpc>
              </a:pPr>
              <a:r>
                <a:rPr lang="en-US" sz="1575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▶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521640" y="8015830"/>
            <a:ext cx="578628" cy="1305763"/>
            <a:chOff x="0" y="0"/>
            <a:chExt cx="771504" cy="174101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71504" cy="1741018"/>
            </a:xfrm>
            <a:custGeom>
              <a:avLst/>
              <a:gdLst/>
              <a:ahLst/>
              <a:cxnLst/>
              <a:rect r="r" b="b" t="t" l="l"/>
              <a:pathLst>
                <a:path h="1741018" w="771504">
                  <a:moveTo>
                    <a:pt x="0" y="0"/>
                  </a:moveTo>
                  <a:lnTo>
                    <a:pt x="771504" y="0"/>
                  </a:lnTo>
                  <a:lnTo>
                    <a:pt x="771504" y="1741018"/>
                  </a:lnTo>
                  <a:lnTo>
                    <a:pt x="0" y="174101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249239" t="0" r="-229834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771504" cy="174101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889"/>
                </a:lnSpc>
              </a:pPr>
              <a:r>
                <a:rPr lang="en-US" sz="1575">
                  <a:solidFill>
                    <a:srgbClr val="8D9299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▶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8724529" y="4322552"/>
            <a:ext cx="977417" cy="834228"/>
            <a:chOff x="0" y="0"/>
            <a:chExt cx="812800" cy="69372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693727"/>
            </a:xfrm>
            <a:custGeom>
              <a:avLst/>
              <a:gdLst/>
              <a:ahLst/>
              <a:cxnLst/>
              <a:rect r="r" b="b" t="t" l="l"/>
              <a:pathLst>
                <a:path h="693727" w="812800">
                  <a:moveTo>
                    <a:pt x="812800" y="346863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90527"/>
                  </a:lnTo>
                  <a:lnTo>
                    <a:pt x="406400" y="490527"/>
                  </a:lnTo>
                  <a:lnTo>
                    <a:pt x="406400" y="693727"/>
                  </a:lnTo>
                  <a:lnTo>
                    <a:pt x="812800" y="346863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136525"/>
              <a:ext cx="711200" cy="3540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99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850392" y="1137361"/>
            <a:ext cx="16541496" cy="707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39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모놀리스 vs</a:t>
            </a:r>
            <a:r>
              <a:rPr lang="en-US" sz="4395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A2A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50392" y="2388708"/>
            <a:ext cx="148955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현실에서는 통합은 불가능합니다. 은행은 공장 설비 DB를 볼 수 없고, 보험사는 고객 계약 원장을 통째로 넘겨주지 않습니다.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811169" y="3419294"/>
            <a:ext cx="7516368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통합 시스템 (Monolith, 통합 DB · 통합 서비스)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811169" y="4076243"/>
            <a:ext cx="4358415" cy="1658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세 회사의 시스템을 한 DB·한 서비스로 합친다.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단일 DB · 단일 서비스</a:t>
            </a:r>
          </a:p>
          <a:p>
            <a:pPr algn="l">
              <a:lnSpc>
                <a:spcPts val="2699"/>
              </a:lnSpc>
            </a:pPr>
            <a:r>
              <a:rPr lang="en-US" sz="1754" b="true">
                <a:solidFill>
                  <a:srgbClr val="5B6068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제약</a:t>
            </a:r>
          </a:p>
          <a:p>
            <a:pPr algn="l" marL="378904" indent="-189452" lvl="1">
              <a:lnSpc>
                <a:spcPts val="2699"/>
              </a:lnSpc>
              <a:buAutoNum type="arabicPeriod" startAt="1"/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회사 간 데이터 공유 불가</a:t>
            </a:r>
          </a:p>
          <a:p>
            <a:pPr algn="l" marL="378904" indent="-189452" lvl="1">
              <a:lnSpc>
                <a:spcPts val="2699"/>
              </a:lnSpc>
              <a:buAutoNum type="arabicPeriod" startAt="1"/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도메인 추가 시 결합 곱셈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496148" y="3419294"/>
            <a:ext cx="7516368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에이전트 위임 (A2A, 통신)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410423" y="4076243"/>
            <a:ext cx="5394544" cy="16581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공개 계약서만 공유 · 내부 비공개</a:t>
            </a:r>
          </a:p>
          <a:p>
            <a:pPr algn="l">
              <a:lnSpc>
                <a:spcPts val="2699"/>
              </a:lnSpc>
            </a:pPr>
            <a:r>
              <a:rPr lang="en-US" sz="1754" b="true">
                <a:solidFill>
                  <a:srgbClr val="5B6068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이점</a:t>
            </a:r>
          </a:p>
          <a:p>
            <a:pPr algn="l" marL="378904" indent="-189452" lvl="1">
              <a:lnSpc>
                <a:spcPts val="2699"/>
              </a:lnSpc>
              <a:buAutoNum type="arabicPeriod" startAt="1"/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상대 능력만 파악</a:t>
            </a:r>
          </a:p>
          <a:p>
            <a:pPr algn="l" marL="378904" indent="-189452" lvl="1">
              <a:lnSpc>
                <a:spcPts val="2699"/>
              </a:lnSpc>
              <a:buAutoNum type="arabicPeriod" startAt="1"/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도메인 추가 시 창구 덧셈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4900221" y="8033414"/>
            <a:ext cx="4209989" cy="1320051"/>
            <a:chOff x="0" y="0"/>
            <a:chExt cx="5613319" cy="1760068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3549673" cy="1760068"/>
              <a:chOff x="0" y="0"/>
              <a:chExt cx="3549673" cy="1760068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3549749" cy="1760093"/>
              </a:xfrm>
              <a:custGeom>
                <a:avLst/>
                <a:gdLst/>
                <a:ahLst/>
                <a:cxnLst/>
                <a:rect r="r" b="b" t="t" l="l"/>
                <a:pathLst>
                  <a:path h="1760093" w="3549749">
                    <a:moveTo>
                      <a:pt x="0" y="55499"/>
                    </a:moveTo>
                    <a:cubicBezTo>
                      <a:pt x="0" y="24892"/>
                      <a:pt x="18308" y="0"/>
                      <a:pt x="40820" y="0"/>
                    </a:cubicBezTo>
                    <a:lnTo>
                      <a:pt x="3508909" y="0"/>
                    </a:lnTo>
                    <a:cubicBezTo>
                      <a:pt x="3531421" y="0"/>
                      <a:pt x="3549749" y="24892"/>
                      <a:pt x="3549749" y="55499"/>
                    </a:cubicBezTo>
                    <a:lnTo>
                      <a:pt x="3549749" y="1704594"/>
                    </a:lnTo>
                    <a:cubicBezTo>
                      <a:pt x="3549749" y="1735201"/>
                      <a:pt x="3531421" y="1760093"/>
                      <a:pt x="3508909" y="1760093"/>
                    </a:cubicBezTo>
                    <a:lnTo>
                      <a:pt x="40820" y="1760093"/>
                    </a:lnTo>
                    <a:cubicBezTo>
                      <a:pt x="18308" y="1760093"/>
                      <a:pt x="0" y="1735201"/>
                      <a:pt x="0" y="1704594"/>
                    </a:cubicBezTo>
                    <a:close/>
                  </a:path>
                </a:pathLst>
              </a:custGeom>
              <a:solidFill>
                <a:srgbClr val="FBF3DF"/>
              </a:solidFill>
              <a:ln w="14288" cap="sq">
                <a:solidFill>
                  <a:srgbClr val="FBF3DF"/>
                </a:solidFill>
                <a:prstDash val="solid"/>
                <a:miter/>
              </a:ln>
            </p:spPr>
          </p:sp>
        </p:grpSp>
        <p:grpSp>
          <p:nvGrpSpPr>
            <p:cNvPr name="Group 32" id="32"/>
            <p:cNvGrpSpPr/>
            <p:nvPr/>
          </p:nvGrpSpPr>
          <p:grpSpPr>
            <a:xfrm rot="0">
              <a:off x="374879" y="247269"/>
              <a:ext cx="5238440" cy="402336"/>
              <a:chOff x="0" y="0"/>
              <a:chExt cx="5238440" cy="402336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5238445" cy="402336"/>
              </a:xfrm>
              <a:custGeom>
                <a:avLst/>
                <a:gdLst/>
                <a:ahLst/>
                <a:cxnLst/>
                <a:rect r="r" b="b" t="t" l="l"/>
                <a:pathLst>
                  <a:path h="402336" w="5238445">
                    <a:moveTo>
                      <a:pt x="0" y="0"/>
                    </a:moveTo>
                    <a:lnTo>
                      <a:pt x="5238445" y="0"/>
                    </a:lnTo>
                    <a:lnTo>
                      <a:pt x="5238445" y="402336"/>
                    </a:lnTo>
                    <a:lnTo>
                      <a:pt x="0" y="402336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154466" r="19405" b="-154466"/>
                </a:stretch>
              </a:blip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28575"/>
                <a:ext cx="5238440" cy="430911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1584"/>
                  </a:lnSpc>
                </a:pPr>
                <a:r>
                  <a:rPr lang="en-US" sz="1320" spc="120">
                    <a:solidFill>
                      <a:srgbClr val="8D9299"/>
                    </a:solidFill>
                    <a:latin typeface="Consolas"/>
                    <a:ea typeface="Consolas"/>
                    <a:cs typeface="Consolas"/>
                    <a:sym typeface="Consolas"/>
                  </a:rPr>
                  <a:t>AGENT</a:t>
                </a: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374879" y="674370"/>
              <a:ext cx="5238440" cy="410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99"/>
                </a:lnSpc>
              </a:pPr>
              <a:r>
                <a:rPr lang="en-US" sz="1754">
                  <a:solidFill>
                    <a:srgbClr val="14161A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MaintQ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8060094" y="7742472"/>
            <a:ext cx="2485183" cy="2002929"/>
            <a:chOff x="0" y="0"/>
            <a:chExt cx="3313577" cy="2670572"/>
          </a:xfrm>
        </p:grpSpPr>
        <p:grpSp>
          <p:nvGrpSpPr>
            <p:cNvPr name="Group 37" id="37"/>
            <p:cNvGrpSpPr/>
            <p:nvPr/>
          </p:nvGrpSpPr>
          <p:grpSpPr>
            <a:xfrm rot="0">
              <a:off x="0" y="0"/>
              <a:ext cx="3313577" cy="2670572"/>
              <a:chOff x="0" y="0"/>
              <a:chExt cx="1008501" cy="8128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100850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1008502">
                    <a:moveTo>
                      <a:pt x="504251" y="0"/>
                    </a:moveTo>
                    <a:cubicBezTo>
                      <a:pt x="225761" y="0"/>
                      <a:pt x="0" y="181951"/>
                      <a:pt x="0" y="406400"/>
                    </a:cubicBezTo>
                    <a:cubicBezTo>
                      <a:pt x="0" y="630849"/>
                      <a:pt x="225761" y="812800"/>
                      <a:pt x="504251" y="812800"/>
                    </a:cubicBezTo>
                    <a:cubicBezTo>
                      <a:pt x="782741" y="812800"/>
                      <a:pt x="1008502" y="630849"/>
                      <a:pt x="1008502" y="406400"/>
                    </a:cubicBezTo>
                    <a:cubicBezTo>
                      <a:pt x="1008502" y="181951"/>
                      <a:pt x="782741" y="0"/>
                      <a:pt x="5042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sq">
                <a:solidFill>
                  <a:srgbClr val="D9D9D9"/>
                </a:solidFill>
                <a:prstDash val="solid"/>
                <a:miter/>
              </a:ln>
            </p:spPr>
          </p:sp>
          <p:sp>
            <p:nvSpPr>
              <p:cNvPr name="TextBox 39" id="39"/>
              <p:cNvSpPr txBox="true"/>
              <p:nvPr/>
            </p:nvSpPr>
            <p:spPr>
              <a:xfrm>
                <a:off x="94547" y="38100"/>
                <a:ext cx="819407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40" id="40"/>
            <p:cNvGrpSpPr/>
            <p:nvPr/>
          </p:nvGrpSpPr>
          <p:grpSpPr>
            <a:xfrm rot="0">
              <a:off x="520601" y="741045"/>
              <a:ext cx="2272374" cy="402336"/>
              <a:chOff x="0" y="0"/>
              <a:chExt cx="2272374" cy="402336"/>
            </a:xfrm>
          </p:grpSpPr>
          <p:sp>
            <p:nvSpPr>
              <p:cNvPr name="Freeform 41" id="41"/>
              <p:cNvSpPr/>
              <p:nvPr/>
            </p:nvSpPr>
            <p:spPr>
              <a:xfrm flipH="false" flipV="false" rot="0">
                <a:off x="0" y="0"/>
                <a:ext cx="2272379" cy="402336"/>
              </a:xfrm>
              <a:custGeom>
                <a:avLst/>
                <a:gdLst/>
                <a:ahLst/>
                <a:cxnLst/>
                <a:rect r="r" b="b" t="t" l="l"/>
                <a:pathLst>
                  <a:path h="402336" w="2272379">
                    <a:moveTo>
                      <a:pt x="0" y="0"/>
                    </a:moveTo>
                    <a:lnTo>
                      <a:pt x="2272379" y="0"/>
                    </a:lnTo>
                    <a:lnTo>
                      <a:pt x="2272379" y="402336"/>
                    </a:lnTo>
                    <a:lnTo>
                      <a:pt x="0" y="402336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154466" r="-85792" b="-154466"/>
                </a:stretch>
              </a:blipFill>
            </p:spPr>
          </p:sp>
          <p:sp>
            <p:nvSpPr>
              <p:cNvPr name="TextBox 42" id="42"/>
              <p:cNvSpPr txBox="true"/>
              <p:nvPr/>
            </p:nvSpPr>
            <p:spPr>
              <a:xfrm>
                <a:off x="0" y="-28575"/>
                <a:ext cx="2272374" cy="430911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1584"/>
                  </a:lnSpc>
                </a:pPr>
                <a:r>
                  <a:rPr lang="en-US" sz="1320" spc="120">
                    <a:solidFill>
                      <a:srgbClr val="8D9299"/>
                    </a:solidFill>
                    <a:latin typeface="Consolas"/>
                    <a:ea typeface="Consolas"/>
                    <a:cs typeface="Consolas"/>
                    <a:sym typeface="Consolas"/>
                  </a:rPr>
                  <a:t>공개 계약</a:t>
                </a:r>
              </a:p>
            </p:txBody>
          </p:sp>
        </p:grpSp>
        <p:sp>
          <p:nvSpPr>
            <p:cNvPr name="TextBox 43" id="43"/>
            <p:cNvSpPr txBox="true"/>
            <p:nvPr/>
          </p:nvSpPr>
          <p:spPr>
            <a:xfrm rot="0">
              <a:off x="520601" y="1168146"/>
              <a:ext cx="2272374" cy="410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99"/>
                </a:lnSpc>
              </a:pPr>
              <a:r>
                <a:rPr lang="en-US" sz="1754">
                  <a:solidFill>
                    <a:srgbClr val="14161A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Agent Card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1079586" y="8008687"/>
            <a:ext cx="4209989" cy="1320051"/>
            <a:chOff x="0" y="0"/>
            <a:chExt cx="5613319" cy="1760068"/>
          </a:xfrm>
        </p:grpSpPr>
        <p:grpSp>
          <p:nvGrpSpPr>
            <p:cNvPr name="Group 45" id="45"/>
            <p:cNvGrpSpPr/>
            <p:nvPr/>
          </p:nvGrpSpPr>
          <p:grpSpPr>
            <a:xfrm rot="0">
              <a:off x="0" y="0"/>
              <a:ext cx="3543544" cy="1760068"/>
              <a:chOff x="0" y="0"/>
              <a:chExt cx="3543544" cy="1760068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3543620" cy="1760093"/>
              </a:xfrm>
              <a:custGeom>
                <a:avLst/>
                <a:gdLst/>
                <a:ahLst/>
                <a:cxnLst/>
                <a:rect r="r" b="b" t="t" l="l"/>
                <a:pathLst>
                  <a:path h="1760093" w="3543620">
                    <a:moveTo>
                      <a:pt x="0" y="55499"/>
                    </a:moveTo>
                    <a:cubicBezTo>
                      <a:pt x="0" y="24892"/>
                      <a:pt x="18277" y="0"/>
                      <a:pt x="40749" y="0"/>
                    </a:cubicBezTo>
                    <a:lnTo>
                      <a:pt x="3502851" y="0"/>
                    </a:lnTo>
                    <a:cubicBezTo>
                      <a:pt x="3525323" y="0"/>
                      <a:pt x="3543620" y="24892"/>
                      <a:pt x="3543620" y="55499"/>
                    </a:cubicBezTo>
                    <a:lnTo>
                      <a:pt x="3543620" y="1704594"/>
                    </a:lnTo>
                    <a:cubicBezTo>
                      <a:pt x="3543620" y="1735201"/>
                      <a:pt x="3525323" y="1760093"/>
                      <a:pt x="3502851" y="1760093"/>
                    </a:cubicBezTo>
                    <a:lnTo>
                      <a:pt x="40749" y="1760093"/>
                    </a:lnTo>
                    <a:cubicBezTo>
                      <a:pt x="18277" y="1760093"/>
                      <a:pt x="0" y="1735201"/>
                      <a:pt x="0" y="1704594"/>
                    </a:cubicBezTo>
                    <a:close/>
                  </a:path>
                </a:pathLst>
              </a:custGeom>
              <a:solidFill>
                <a:srgbClr val="EAEEFC"/>
              </a:solidFill>
              <a:ln w="14288" cap="sq">
                <a:solidFill>
                  <a:srgbClr val="EAEEFC"/>
                </a:solidFill>
                <a:prstDash val="solid"/>
                <a:miter/>
              </a:ln>
            </p:spPr>
          </p:sp>
        </p:grpSp>
        <p:grpSp>
          <p:nvGrpSpPr>
            <p:cNvPr name="Group 47" id="47"/>
            <p:cNvGrpSpPr/>
            <p:nvPr/>
          </p:nvGrpSpPr>
          <p:grpSpPr>
            <a:xfrm rot="0">
              <a:off x="374879" y="247269"/>
              <a:ext cx="5238440" cy="402336"/>
              <a:chOff x="0" y="0"/>
              <a:chExt cx="5238440" cy="402336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0" y="0"/>
                <a:ext cx="5238445" cy="402336"/>
              </a:xfrm>
              <a:custGeom>
                <a:avLst/>
                <a:gdLst/>
                <a:ahLst/>
                <a:cxnLst/>
                <a:rect r="r" b="b" t="t" l="l"/>
                <a:pathLst>
                  <a:path h="402336" w="5238445">
                    <a:moveTo>
                      <a:pt x="0" y="0"/>
                    </a:moveTo>
                    <a:lnTo>
                      <a:pt x="5238445" y="0"/>
                    </a:lnTo>
                    <a:lnTo>
                      <a:pt x="5238445" y="402336"/>
                    </a:lnTo>
                    <a:lnTo>
                      <a:pt x="0" y="402336"/>
                    </a:lnTo>
                    <a:close/>
                  </a:path>
                </a:pathLst>
              </a:custGeom>
              <a:blipFill>
                <a:blip r:embed="rId3">
                  <a:alphaModFix amt="0"/>
                </a:blip>
                <a:stretch>
                  <a:fillRect l="0" t="-154466" r="19405" b="-154466"/>
                </a:stretch>
              </a:blip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28575"/>
                <a:ext cx="5238440" cy="430911"/>
              </a:xfrm>
              <a:prstGeom prst="rect">
                <a:avLst/>
              </a:prstGeom>
            </p:spPr>
            <p:txBody>
              <a:bodyPr anchor="ctr" rtlCol="false" tIns="0" lIns="0" bIns="0" rIns="0"/>
              <a:lstStyle/>
              <a:p>
                <a:pPr algn="l">
                  <a:lnSpc>
                    <a:spcPts val="1584"/>
                  </a:lnSpc>
                </a:pPr>
                <a:r>
                  <a:rPr lang="en-US" sz="1320" spc="120">
                    <a:solidFill>
                      <a:srgbClr val="8D9299"/>
                    </a:solidFill>
                    <a:latin typeface="Consolas"/>
                    <a:ea typeface="Consolas"/>
                    <a:cs typeface="Consolas"/>
                    <a:sym typeface="Consolas"/>
                  </a:rPr>
                  <a:t>AGENT</a:t>
                </a: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374879" y="674370"/>
              <a:ext cx="2010243" cy="410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99"/>
                </a:lnSpc>
              </a:pPr>
              <a:r>
                <a:rPr lang="en-US" sz="1754">
                  <a:solidFill>
                    <a:srgbClr val="14161A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FinAllQ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6255309" y="4477055"/>
            <a:ext cx="505875" cy="505875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4" id="54"/>
          <p:cNvSpPr txBox="true"/>
          <p:nvPr/>
        </p:nvSpPr>
        <p:spPr>
          <a:xfrm rot="0">
            <a:off x="6761184" y="5090105"/>
            <a:ext cx="741046" cy="398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55"/>
              </a:lnSpc>
              <a:spcBef>
                <a:spcPct val="0"/>
              </a:spcBef>
            </a:pPr>
            <a:r>
              <a:rPr lang="en-US" sz="2182">
                <a:solidFill>
                  <a:srgbClr val="121278"/>
                </a:solidFill>
                <a:latin typeface="Poppins"/>
                <a:ea typeface="Poppins"/>
                <a:cs typeface="Poppins"/>
                <a:sym typeface="Poppins"/>
              </a:rPr>
              <a:t>✖️</a:t>
            </a:r>
          </a:p>
        </p:txBody>
      </p:sp>
      <p:grpSp>
        <p:nvGrpSpPr>
          <p:cNvPr name="Group 55" id="55"/>
          <p:cNvGrpSpPr/>
          <p:nvPr/>
        </p:nvGrpSpPr>
        <p:grpSpPr>
          <a:xfrm rot="0">
            <a:off x="6255309" y="5011505"/>
            <a:ext cx="505875" cy="505875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7" id="5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6255309" y="5565005"/>
            <a:ext cx="505875" cy="505875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0" id="6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0">
            <a:off x="7587066" y="4477055"/>
            <a:ext cx="505875" cy="505875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3" id="6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7587066" y="5011505"/>
            <a:ext cx="505875" cy="505875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6" id="6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0">
            <a:off x="7587066" y="5565005"/>
            <a:ext cx="505875" cy="505875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9" id="6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7086" lIns="47086" bIns="47086" rIns="47086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0">
            <a:off x="13987851" y="4477055"/>
            <a:ext cx="1837632" cy="1593825"/>
            <a:chOff x="0" y="0"/>
            <a:chExt cx="2450176" cy="2125100"/>
          </a:xfrm>
        </p:grpSpPr>
        <p:grpSp>
          <p:nvGrpSpPr>
            <p:cNvPr name="Group 71" id="71"/>
            <p:cNvGrpSpPr/>
            <p:nvPr/>
          </p:nvGrpSpPr>
          <p:grpSpPr>
            <a:xfrm rot="0">
              <a:off x="0" y="0"/>
              <a:ext cx="674500" cy="674500"/>
              <a:chOff x="0" y="0"/>
              <a:chExt cx="812800" cy="812800"/>
            </a:xfrm>
          </p:grpSpPr>
          <p:sp>
            <p:nvSpPr>
              <p:cNvPr name="Freeform 72" id="7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3" id="7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74" id="74"/>
            <p:cNvSpPr txBox="true"/>
            <p:nvPr/>
          </p:nvSpPr>
          <p:spPr>
            <a:xfrm rot="0">
              <a:off x="674500" y="676929"/>
              <a:ext cx="988062" cy="8531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55"/>
                </a:lnSpc>
                <a:spcBef>
                  <a:spcPct val="0"/>
                </a:spcBef>
              </a:pPr>
              <a:r>
                <a:rPr lang="en-US" b="true" sz="3682">
                  <a:solidFill>
                    <a:srgbClr val="121278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</a:t>
              </a:r>
            </a:p>
          </p:txBody>
        </p:sp>
        <p:grpSp>
          <p:nvGrpSpPr>
            <p:cNvPr name="Group 75" id="75"/>
            <p:cNvGrpSpPr/>
            <p:nvPr/>
          </p:nvGrpSpPr>
          <p:grpSpPr>
            <a:xfrm rot="0">
              <a:off x="0" y="712600"/>
              <a:ext cx="674500" cy="674500"/>
              <a:chOff x="0" y="0"/>
              <a:chExt cx="812800" cy="812800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77" id="77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78" id="78"/>
            <p:cNvGrpSpPr/>
            <p:nvPr/>
          </p:nvGrpSpPr>
          <p:grpSpPr>
            <a:xfrm rot="0">
              <a:off x="0" y="1450600"/>
              <a:ext cx="674500" cy="674500"/>
              <a:chOff x="0" y="0"/>
              <a:chExt cx="812800" cy="812800"/>
            </a:xfrm>
          </p:grpSpPr>
          <p:sp>
            <p:nvSpPr>
              <p:cNvPr name="Freeform 79" id="7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0" id="80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81" id="81"/>
            <p:cNvGrpSpPr/>
            <p:nvPr/>
          </p:nvGrpSpPr>
          <p:grpSpPr>
            <a:xfrm rot="0">
              <a:off x="1775676" y="0"/>
              <a:ext cx="674500" cy="674500"/>
              <a:chOff x="0" y="0"/>
              <a:chExt cx="812800" cy="812800"/>
            </a:xfrm>
          </p:grpSpPr>
          <p:sp>
            <p:nvSpPr>
              <p:cNvPr name="Freeform 82" id="8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3" id="83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84" id="84"/>
            <p:cNvGrpSpPr/>
            <p:nvPr/>
          </p:nvGrpSpPr>
          <p:grpSpPr>
            <a:xfrm rot="0">
              <a:off x="1775676" y="712600"/>
              <a:ext cx="674500" cy="674500"/>
              <a:chOff x="0" y="0"/>
              <a:chExt cx="812800" cy="812800"/>
            </a:xfrm>
          </p:grpSpPr>
          <p:sp>
            <p:nvSpPr>
              <p:cNvPr name="Freeform 85" id="8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6" id="8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87" id="87"/>
            <p:cNvGrpSpPr/>
            <p:nvPr/>
          </p:nvGrpSpPr>
          <p:grpSpPr>
            <a:xfrm rot="0">
              <a:off x="1775676" y="1450600"/>
              <a:ext cx="674500" cy="674500"/>
              <a:chOff x="0" y="0"/>
              <a:chExt cx="812800" cy="812800"/>
            </a:xfrm>
          </p:grpSpPr>
          <p:sp>
            <p:nvSpPr>
              <p:cNvPr name="Freeform 88" id="8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9" id="89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086" lIns="47086" bIns="47086" rIns="47086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name="Group 90" id="90"/>
          <p:cNvGrpSpPr/>
          <p:nvPr/>
        </p:nvGrpSpPr>
        <p:grpSpPr>
          <a:xfrm rot="0">
            <a:off x="1993593" y="6552209"/>
            <a:ext cx="5882216" cy="914034"/>
            <a:chOff x="0" y="0"/>
            <a:chExt cx="7842954" cy="1218712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7842955" cy="1218707"/>
            </a:xfrm>
            <a:custGeom>
              <a:avLst/>
              <a:gdLst/>
              <a:ahLst/>
              <a:cxnLst/>
              <a:rect r="r" b="b" t="t" l="l"/>
              <a:pathLst>
                <a:path h="1218707" w="7842955">
                  <a:moveTo>
                    <a:pt x="0" y="0"/>
                  </a:moveTo>
                  <a:lnTo>
                    <a:pt x="7842955" y="0"/>
                  </a:lnTo>
                  <a:lnTo>
                    <a:pt x="7842955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-169086" b="-287423"/>
              </a:stretch>
            </a:blipFill>
          </p:spPr>
        </p:sp>
        <p:sp>
          <p:nvSpPr>
            <p:cNvPr name="TextBox 92" id="92"/>
            <p:cNvSpPr txBox="true"/>
            <p:nvPr/>
          </p:nvSpPr>
          <p:spPr>
            <a:xfrm>
              <a:off x="0" y="-85725"/>
              <a:ext cx="7842954" cy="13044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000"/>
                </a:lnSpc>
              </a:pPr>
              <a:r>
                <a:rPr lang="en-US" sz="1935" b="true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MCP = 내 도구, 안쪽 도구 호출, 도구 사용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08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다음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계획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0392" y="1889731"/>
            <a:ext cx="148955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처음에는 "위험이 낮은 것부터"로 정했는데, 실제로 재보니 "준비된 것부터"가 맞았습니다.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40867" y="3091939"/>
            <a:ext cx="8138922" cy="2467356"/>
            <a:chOff x="0" y="0"/>
            <a:chExt cx="10851896" cy="328980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0851896" cy="3289808"/>
            </a:xfrm>
            <a:custGeom>
              <a:avLst/>
              <a:gdLst/>
              <a:ahLst/>
              <a:cxnLst/>
              <a:rect r="r" b="b" t="t" l="l"/>
              <a:pathLst>
                <a:path h="3289808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234563"/>
                  </a:lnTo>
                  <a:cubicBezTo>
                    <a:pt x="10851896" y="3265043"/>
                    <a:pt x="10827131" y="3289808"/>
                    <a:pt x="10796651" y="3289808"/>
                  </a:cubicBezTo>
                  <a:lnTo>
                    <a:pt x="55245" y="3289808"/>
                  </a:lnTo>
                  <a:cubicBezTo>
                    <a:pt x="24765" y="3289808"/>
                    <a:pt x="0" y="3265043"/>
                    <a:pt x="0" y="3234563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1152144" y="3328159"/>
            <a:ext cx="7516368" cy="395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27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처음 세운 순서 — 위험도 기준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2144" y="4004158"/>
            <a:ext cx="7516368" cy="930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① 조회·상담 (돈 안 움직임) → ② 출금 (2단 승인)</a:t>
            </a:r>
          </a:p>
          <a:p>
            <a:pPr algn="l">
              <a:lnSpc>
                <a:spcPts val="2549"/>
              </a:lnSpc>
            </a:pP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착수하자마자 막혔습니다. 조회가 안전한 건 맞지만, 조회할 대장 자체가 없었습니다.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62491" y="3091939"/>
            <a:ext cx="8138922" cy="2467356"/>
            <a:chOff x="0" y="0"/>
            <a:chExt cx="10851896" cy="328980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851896" cy="3289808"/>
            </a:xfrm>
            <a:custGeom>
              <a:avLst/>
              <a:gdLst/>
              <a:ahLst/>
              <a:cxnLst/>
              <a:rect r="r" b="b" t="t" l="l"/>
              <a:pathLst>
                <a:path h="3289808" w="1085189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6651" y="0"/>
                  </a:lnTo>
                  <a:cubicBezTo>
                    <a:pt x="10827131" y="0"/>
                    <a:pt x="10851896" y="24765"/>
                    <a:pt x="10851896" y="55245"/>
                  </a:cubicBezTo>
                  <a:lnTo>
                    <a:pt x="10851896" y="3234563"/>
                  </a:lnTo>
                  <a:cubicBezTo>
                    <a:pt x="10851896" y="3265043"/>
                    <a:pt x="10827131" y="3289808"/>
                    <a:pt x="10796651" y="3289808"/>
                  </a:cubicBezTo>
                  <a:lnTo>
                    <a:pt x="55245" y="3289808"/>
                  </a:lnTo>
                  <a:cubicBezTo>
                    <a:pt x="24765" y="3289808"/>
                    <a:pt x="0" y="3265043"/>
                    <a:pt x="0" y="3234563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9573768" y="3328159"/>
            <a:ext cx="7516368" cy="395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27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실측 후 순서 — 준비도 기준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573768" y="4004158"/>
            <a:ext cx="7516368" cy="930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① 선행조건 없는 스킬 → ② 레일이 이미 깔린 것 → ③ 창고를 만들어야 하는 것</a:t>
            </a:r>
          </a:p>
          <a:p>
            <a:pPr algn="l">
              <a:lnSpc>
                <a:spcPts val="2549"/>
              </a:lnSpc>
            </a:pPr>
          </a:p>
          <a:p>
            <a:pPr algn="l">
              <a:lnSpc>
                <a:spcPts val="2549"/>
              </a:lnSpc>
            </a:pPr>
            <a:r>
              <a:rPr lang="en-US" sz="166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"안전한 것"과 "준비된 것"은 다릅니다.</a:t>
            </a:r>
          </a:p>
        </p:txBody>
      </p:sp>
      <p:graphicFrame>
        <p:nvGraphicFramePr>
          <p:cNvPr name="Table 15" id="15"/>
          <p:cNvGraphicFramePr>
            <a:graphicFrameLocks noGrp="true"/>
          </p:cNvGraphicFramePr>
          <p:nvPr/>
        </p:nvGraphicFramePr>
        <p:xfrm>
          <a:off x="850392" y="5647700"/>
          <a:ext cx="16421100" cy="3288771"/>
        </p:xfrm>
        <a:graphic>
          <a:graphicData uri="http://schemas.openxmlformats.org/drawingml/2006/table">
            <a:tbl>
              <a:tblPr/>
              <a:tblGrid>
                <a:gridCol w="1368425"/>
                <a:gridCol w="5063172"/>
                <a:gridCol w="5336858"/>
                <a:gridCol w="4652645"/>
              </a:tblGrid>
              <a:tr h="47618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우선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할 것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왜 이 순서인가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막고 있는 것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5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1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 b="true">
                          <a:solidFill>
                            <a:srgbClr val="14161A"/>
                          </a:solidFill>
                          <a:latin typeface="Nanum Square Bold"/>
                          <a:ea typeface="Nanum Square Bold"/>
                          <a:cs typeface="Nanum Square Bold"/>
                          <a:sym typeface="Nanum Square Bold"/>
                        </a:rPr>
                        <a:t>MaintQ 발신 트리거 9종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상대는 다 준비 · 이것만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열면 시나리오 9개가 한 번에 열림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없음 - payload 빌더 패턴 3종 이미 있음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E0"/>
                    </a:solidFill>
                  </a:tcPr>
                </a:tc>
              </a:tr>
              <a:tr h="5625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2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lookup-clause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창구 일원화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임시/정식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이중화 해소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InsuQ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H09 결정 필요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5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3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인증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헤더 실전 검증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Bearer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스킴이 아직 안 통과해봄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정식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수신부 열려야 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5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4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하이브리드 가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중치 확정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임시값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1.0/1.0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eval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실측 필요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251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InsuQ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수신함 UI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backend</a:t>
                      </a: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 완료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997"/>
                        </a:lnSpc>
                        <a:defRPr/>
                      </a:pPr>
                      <a:r>
                        <a:rPr lang="en-US" sz="1664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-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16" id="16"/>
          <p:cNvSpPr/>
          <p:nvPr/>
        </p:nvSpPr>
        <p:spPr>
          <a:xfrm>
            <a:off x="840863" y="6127819"/>
            <a:ext cx="16560545" cy="19076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130302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89"/>
                </a:lnSpc>
              </a:pPr>
              <a:r>
                <a:rPr lang="en-US" sz="1575" spc="44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CLOSING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527402" y="2739304"/>
            <a:ext cx="13233197" cy="3291840"/>
            <a:chOff x="0" y="0"/>
            <a:chExt cx="17644262" cy="43891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644263" cy="4389120"/>
            </a:xfrm>
            <a:custGeom>
              <a:avLst/>
              <a:gdLst/>
              <a:ahLst/>
              <a:cxnLst/>
              <a:rect r="r" b="b" t="t" l="l"/>
              <a:pathLst>
                <a:path h="4389120" w="17644263">
                  <a:moveTo>
                    <a:pt x="0" y="0"/>
                  </a:moveTo>
                  <a:lnTo>
                    <a:pt x="17644263" y="0"/>
                  </a:lnTo>
                  <a:lnTo>
                    <a:pt x="17644263" y="4389120"/>
                  </a:lnTo>
                  <a:lnTo>
                    <a:pt x="0" y="43891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329" r="0" b="-2832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219075"/>
              <a:ext cx="17644262" cy="460819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13888"/>
                </a:lnSpc>
              </a:pPr>
              <a:r>
                <a:rPr lang="en-US" sz="9999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Ｑ </a:t>
              </a:r>
              <a:r>
                <a:rPr lang="en-US" sz="9999" b="true">
                  <a:solidFill>
                    <a:srgbClr val="D4A017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＆ </a:t>
              </a:r>
              <a:r>
                <a:rPr lang="en-US" sz="9999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Ａ</a:t>
              </a:r>
            </a:p>
          </p:txBody>
        </p:sp>
      </p:grp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16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3566160"/>
            <a:ext cx="16541496" cy="411480"/>
            <a:chOff x="0" y="0"/>
            <a:chExt cx="2205532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55328" cy="548640"/>
            </a:xfrm>
            <a:custGeom>
              <a:avLst/>
              <a:gdLst/>
              <a:ahLst/>
              <a:cxnLst/>
              <a:rect r="r" b="b" t="t" l="l"/>
              <a:pathLst>
                <a:path h="54864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733298" r="0" b="-73329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2055328" cy="5772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80"/>
                </a:lnSpc>
              </a:pPr>
              <a:r>
                <a:rPr lang="en-US" sz="1650" spc="29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APPENDIX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50392" y="4087368"/>
            <a:ext cx="16541496" cy="1234440"/>
            <a:chOff x="0" y="0"/>
            <a:chExt cx="22055328" cy="16459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055328" cy="1645920"/>
            </a:xfrm>
            <a:custGeom>
              <a:avLst/>
              <a:gdLst/>
              <a:ahLst/>
              <a:cxnLst/>
              <a:rect r="r" b="b" t="t" l="l"/>
              <a:pathLst>
                <a:path h="1645920" w="22055328">
                  <a:moveTo>
                    <a:pt x="0" y="0"/>
                  </a:moveTo>
                  <a:lnTo>
                    <a:pt x="22055328" y="0"/>
                  </a:lnTo>
                  <a:lnTo>
                    <a:pt x="22055328" y="1645920"/>
                  </a:lnTo>
                  <a:lnTo>
                    <a:pt x="0" y="16459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11099" r="0" b="-21109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19050"/>
              <a:ext cx="22055328" cy="1664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0"/>
                </a:lnSpc>
              </a:pPr>
              <a:r>
                <a:rPr lang="en-US" sz="5100" b="true">
                  <a:solidFill>
                    <a:srgbClr val="FFFFFF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부록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392" y="5417820"/>
            <a:ext cx="11579047" cy="822960"/>
            <a:chOff x="0" y="0"/>
            <a:chExt cx="15438730" cy="10972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38731" cy="1097280"/>
            </a:xfrm>
            <a:custGeom>
              <a:avLst/>
              <a:gdLst/>
              <a:ahLst/>
              <a:cxnLst/>
              <a:rect r="r" b="b" t="t" l="l"/>
              <a:pathLst>
                <a:path h="1097280" w="15438731">
                  <a:moveTo>
                    <a:pt x="0" y="0"/>
                  </a:moveTo>
                  <a:lnTo>
                    <a:pt x="15438731" y="0"/>
                  </a:lnTo>
                  <a:lnTo>
                    <a:pt x="15438731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4154" r="0" b="-22415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15438730" cy="11639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50"/>
                </a:lnSpc>
              </a:pPr>
              <a:r>
                <a:rPr lang="en-US" sz="1950">
                  <a:solidFill>
                    <a:srgbClr val="B8BDC4"/>
                  </a:solidFill>
                  <a:latin typeface="Nanum Square"/>
                  <a:ea typeface="Nanum Square"/>
                  <a:cs typeface="Nanum Square"/>
                  <a:sym typeface="Nanum Square"/>
                </a:rPr>
                <a:t>질의응답에서 꺼낼 자료. 발표 중에는 넘기고, 질문이 나오면 찾아갑니다.</a:t>
              </a:r>
            </a:p>
          </p:txBody>
        </p:sp>
      </p:grp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A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아키텍처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3사 아키텍처 · ERD · 다이어그램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40867" y="2406415"/>
            <a:ext cx="5331714" cy="3038627"/>
            <a:chOff x="0" y="0"/>
            <a:chExt cx="7108952" cy="405150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108951" cy="4051554"/>
            </a:xfrm>
            <a:custGeom>
              <a:avLst/>
              <a:gdLst/>
              <a:ahLst/>
              <a:cxnLst/>
              <a:rect r="r" b="b" t="t" l="l"/>
              <a:pathLst>
                <a:path h="4051554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996309"/>
                  </a:lnTo>
                  <a:cubicBezTo>
                    <a:pt x="7108951" y="4026789"/>
                    <a:pt x="7084187" y="4051554"/>
                    <a:pt x="7053707" y="4051554"/>
                  </a:cubicBezTo>
                  <a:lnTo>
                    <a:pt x="55245" y="4051554"/>
                  </a:lnTo>
                  <a:cubicBezTo>
                    <a:pt x="24765" y="4051554"/>
                    <a:pt x="0" y="4026789"/>
                    <a:pt x="0" y="3996309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1152144" y="2652160"/>
            <a:ext cx="4709160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MaintQ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2144" y="3452022"/>
            <a:ext cx="4709160" cy="1658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에이전트 도구 계층도 (읽기 / 판단 / 쓰기)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도구 호출 그래프 · 실행 추적 타임라인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24개 테이블 ERD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확정 방어 4층 도식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3계층 (법령 / 해석룰 / 서명)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455283" y="2406415"/>
            <a:ext cx="5331714" cy="3038627"/>
            <a:chOff x="0" y="0"/>
            <a:chExt cx="7108952" cy="405150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108951" cy="4051554"/>
            </a:xfrm>
            <a:custGeom>
              <a:avLst/>
              <a:gdLst/>
              <a:ahLst/>
              <a:cxnLst/>
              <a:rect r="r" b="b" t="t" l="l"/>
              <a:pathLst>
                <a:path h="4051554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996309"/>
                  </a:lnTo>
                  <a:cubicBezTo>
                    <a:pt x="7108951" y="4026789"/>
                    <a:pt x="7084187" y="4051554"/>
                    <a:pt x="7053707" y="4051554"/>
                  </a:cubicBezTo>
                  <a:lnTo>
                    <a:pt x="55245" y="4051554"/>
                  </a:lnTo>
                  <a:cubicBezTo>
                    <a:pt x="24765" y="4051554"/>
                    <a:pt x="0" y="4026789"/>
                    <a:pt x="0" y="3996309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6766560" y="2652160"/>
            <a:ext cx="4709160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FinAllQ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766560" y="3309109"/>
            <a:ext cx="4709160" cy="1658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이체 상태 전이도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직무 분리 매트릭스 (18칸 중 허용 4칸)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여신 도메인 ERD + 이체 연결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도구 오케스트레이션 그래프 (20종)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이상거래 탐지 이중 방어 흐름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2069699" y="2406415"/>
            <a:ext cx="5331714" cy="3038627"/>
            <a:chOff x="0" y="0"/>
            <a:chExt cx="7108952" cy="405150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08951" cy="4051554"/>
            </a:xfrm>
            <a:custGeom>
              <a:avLst/>
              <a:gdLst/>
              <a:ahLst/>
              <a:cxnLst/>
              <a:rect r="r" b="b" t="t" l="l"/>
              <a:pathLst>
                <a:path h="4051554" w="7108951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7053707" y="0"/>
                  </a:lnTo>
                  <a:cubicBezTo>
                    <a:pt x="7084187" y="0"/>
                    <a:pt x="7108951" y="24765"/>
                    <a:pt x="7108951" y="55245"/>
                  </a:cubicBezTo>
                  <a:lnTo>
                    <a:pt x="7108951" y="3996309"/>
                  </a:lnTo>
                  <a:cubicBezTo>
                    <a:pt x="7108951" y="4026789"/>
                    <a:pt x="7084187" y="4051554"/>
                    <a:pt x="7053707" y="4051554"/>
                  </a:cubicBezTo>
                  <a:lnTo>
                    <a:pt x="55245" y="4051554"/>
                  </a:lnTo>
                  <a:cubicBezTo>
                    <a:pt x="24765" y="4051554"/>
                    <a:pt x="0" y="4026789"/>
                    <a:pt x="0" y="3996309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sp>
        <p:nvSpPr>
          <p:cNvPr name="TextBox 16" id="16"/>
          <p:cNvSpPr txBox="true"/>
          <p:nvPr/>
        </p:nvSpPr>
        <p:spPr>
          <a:xfrm rot="0">
            <a:off x="12380976" y="2652160"/>
            <a:ext cx="4709160" cy="41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6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InsuQ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80976" y="3309109"/>
            <a:ext cx="4709160" cy="1658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3층 구조 (프론트 → 백엔드 → 엔진)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약관 청킹 트리 (조 → 항 → 호)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라우터 분기도 · 상태 그래프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2중 거부 게이트 흐름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검색 실험 비교 그래프 · 산점도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40867" y="5719782"/>
            <a:ext cx="8138922" cy="1896085"/>
            <a:chOff x="0" y="0"/>
            <a:chExt cx="10851896" cy="252811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851896" cy="2528062"/>
            </a:xfrm>
            <a:custGeom>
              <a:avLst/>
              <a:gdLst/>
              <a:ahLst/>
              <a:cxnLst/>
              <a:rect r="r" b="b" t="t" l="l"/>
              <a:pathLst>
                <a:path h="2528062" w="10851896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10796524" y="0"/>
                  </a:lnTo>
                  <a:cubicBezTo>
                    <a:pt x="10827131" y="0"/>
                    <a:pt x="10851896" y="24765"/>
                    <a:pt x="10851896" y="55372"/>
                  </a:cubicBezTo>
                  <a:lnTo>
                    <a:pt x="10851896" y="2472690"/>
                  </a:lnTo>
                  <a:cubicBezTo>
                    <a:pt x="10851896" y="2503297"/>
                    <a:pt x="10827131" y="2528062"/>
                    <a:pt x="10796524" y="2528062"/>
                  </a:cubicBezTo>
                  <a:lnTo>
                    <a:pt x="55372" y="2528062"/>
                  </a:lnTo>
                  <a:cubicBezTo>
                    <a:pt x="24765" y="2528062"/>
                    <a:pt x="0" y="2503297"/>
                    <a:pt x="0" y="2472690"/>
                  </a:cubicBezTo>
                  <a:close/>
                </a:path>
              </a:pathLst>
            </a:custGeom>
            <a:solidFill>
              <a:srgbClr val="FBEAE8"/>
            </a:solidFill>
            <a:ln w="19050" cap="sq">
              <a:solidFill>
                <a:srgbClr val="FBEAE8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1152144" y="5965527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 공통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2144" y="6622485"/>
            <a:ext cx="7516368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삼각형 통신 다이어그램 · Task 생명주기 상태도 · 신원 2층 구조도 · 멀티홉 시퀀스 다이어그램 · 추적 ID 전파 경로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264872" y="5722163"/>
            <a:ext cx="8134160" cy="1891322"/>
            <a:chOff x="0" y="0"/>
            <a:chExt cx="10845546" cy="252176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845546" cy="2521712"/>
            </a:xfrm>
            <a:custGeom>
              <a:avLst/>
              <a:gdLst/>
              <a:ahLst/>
              <a:cxnLst/>
              <a:rect r="r" b="b" t="t" l="l"/>
              <a:pathLst>
                <a:path h="2521712" w="10845546">
                  <a:moveTo>
                    <a:pt x="0" y="55245"/>
                  </a:moveTo>
                  <a:cubicBezTo>
                    <a:pt x="0" y="24765"/>
                    <a:pt x="24765" y="0"/>
                    <a:pt x="55245" y="0"/>
                  </a:cubicBezTo>
                  <a:lnTo>
                    <a:pt x="10790301" y="0"/>
                  </a:lnTo>
                  <a:cubicBezTo>
                    <a:pt x="10820781" y="0"/>
                    <a:pt x="10845546" y="24765"/>
                    <a:pt x="10845546" y="55245"/>
                  </a:cubicBezTo>
                  <a:lnTo>
                    <a:pt x="10845546" y="2466467"/>
                  </a:lnTo>
                  <a:cubicBezTo>
                    <a:pt x="10845546" y="2496947"/>
                    <a:pt x="10820781" y="2521712"/>
                    <a:pt x="10790301" y="2521712"/>
                  </a:cubicBezTo>
                  <a:lnTo>
                    <a:pt x="55245" y="2521712"/>
                  </a:lnTo>
                  <a:cubicBezTo>
                    <a:pt x="24765" y="2521712"/>
                    <a:pt x="0" y="2496947"/>
                    <a:pt x="0" y="2466467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24" id="24"/>
          <p:cNvSpPr txBox="true"/>
          <p:nvPr/>
        </p:nvSpPr>
        <p:spPr>
          <a:xfrm rot="0">
            <a:off x="9573768" y="5965527"/>
            <a:ext cx="7516368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산출 문서 실물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573768" y="6622485"/>
            <a:ext cx="7516368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설비 이상 진단 보고서 · 정비 부품 발주 요청서 · 자금 집행 요청서 · 담보대출 심사 회신서 (각 서식 PDF)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94225" y="3180140"/>
            <a:ext cx="466658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① 아키텍처 · ERD ② 구조 자료 ③ 다이어그램 목록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352821" y="6021776"/>
            <a:ext cx="4710038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① 지표 요약 ② 측정 결과 전량 ③ 지표 · 목표 · 달성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C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MaintQ Agent 계층도 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356871" y="2373429"/>
            <a:ext cx="7574259" cy="7313894"/>
          </a:xfrm>
          <a:custGeom>
            <a:avLst/>
            <a:gdLst/>
            <a:ahLst/>
            <a:cxnLst/>
            <a:rect r="r" b="b" t="t" l="l"/>
            <a:pathLst>
              <a:path h="7313894" w="7574259">
                <a:moveTo>
                  <a:pt x="0" y="0"/>
                </a:moveTo>
                <a:lnTo>
                  <a:pt x="7574258" y="0"/>
                </a:lnTo>
                <a:lnTo>
                  <a:pt x="7574258" y="7313894"/>
                </a:lnTo>
                <a:lnTo>
                  <a:pt x="0" y="73138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MaintQ 에이전트 계층도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C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InsuQ Agent 계층도 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168435" y="664405"/>
            <a:ext cx="8288901" cy="8958191"/>
          </a:xfrm>
          <a:custGeom>
            <a:avLst/>
            <a:gdLst/>
            <a:ahLst/>
            <a:cxnLst/>
            <a:rect r="r" b="b" t="t" l="l"/>
            <a:pathLst>
              <a:path h="8958191" w="8288901">
                <a:moveTo>
                  <a:pt x="0" y="0"/>
                </a:moveTo>
                <a:lnTo>
                  <a:pt x="8288900" y="0"/>
                </a:lnTo>
                <a:lnTo>
                  <a:pt x="8288900" y="8958190"/>
                </a:lnTo>
                <a:lnTo>
                  <a:pt x="0" y="89581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2190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InsuQ 라우팅 흐름도 </a:t>
            </a:r>
          </a:p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도메인 병합 라우팅</a:t>
            </a:r>
          </a:p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실손+화재 동시 가입 고객 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A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데이터 구조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88380" y="1522933"/>
            <a:ext cx="16203508" cy="9003074"/>
          </a:xfrm>
          <a:custGeom>
            <a:avLst/>
            <a:gdLst/>
            <a:ahLst/>
            <a:cxnLst/>
            <a:rect r="r" b="b" t="t" l="l"/>
            <a:pathLst>
              <a:path h="9003074" w="16203508">
                <a:moveTo>
                  <a:pt x="0" y="0"/>
                </a:moveTo>
                <a:lnTo>
                  <a:pt x="16203508" y="0"/>
                </a:lnTo>
                <a:lnTo>
                  <a:pt x="16203508" y="9003075"/>
                </a:lnTo>
                <a:lnTo>
                  <a:pt x="0" y="9003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A2A가 건드리는 테이블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B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지표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전체 지표 요약</a:t>
            </a: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850392" y="2334326"/>
          <a:ext cx="16440150" cy="8194463"/>
        </p:xfrm>
        <a:graphic>
          <a:graphicData uri="http://schemas.openxmlformats.org/drawingml/2006/table">
            <a:tbl>
              <a:tblPr/>
              <a:tblGrid>
                <a:gridCol w="2192020"/>
                <a:gridCol w="4795044"/>
                <a:gridCol w="2397522"/>
                <a:gridCol w="2055019"/>
                <a:gridCol w="5000546"/>
              </a:tblGrid>
              <a:tr h="457165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프로젝트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지표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결과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목표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530"/>
                        </a:lnSpc>
                        <a:defRPr/>
                      </a:pPr>
                      <a:r>
                        <a:rPr lang="en-US" sz="1275" b="true">
                          <a:solidFill>
                            <a:srgbClr val="8D9299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비고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환각률 (미지 코드 추측)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0.0%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달성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근거 인용률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92.6%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100%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안정실패 0 — 검색 미호출 개선 중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안전 경고 정확도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81.5%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안정실패 1칸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부품 품번 특정률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40.0%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제조사 데이터 미공개 — 자동화 불가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MaintQ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평가 실행 시간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61s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132s에서 54% 단축 (지표는 분리 측정)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Hit@5 (실손, HyDE 적용)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0.9167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0.85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기준선 0.8333 대비 개선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Hit@5 (화재재물 기준선)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0.6346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HyDE 적용 시 0.7907 (시간 초과로 보류)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거부 정확도 / 오탐율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100% / 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≥90%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초과 달성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과잉 거부율 (화재 트랙)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0.0577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0.1154에서 개선 (토큰 예산 상향)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응답 p95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10.4s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≤30s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모델 교체 전 44.7s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InsuQ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채점기 ↔ 사람 일치율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0.9167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≥0.80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일치율 검증 후에만 지표 인정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자동 테스트 / 회귀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1,500+ / 0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셔플 + 100회 반복으로 우연성 제거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목록 조회 응답 시간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−68%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—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N+1 제거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266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FinAllQ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갱신 유실 / 부정 승인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 b="true">
                          <a:solidFill>
                            <a:srgbClr val="1F7A3D"/>
                          </a:solidFill>
                          <a:latin typeface="Consolas Bold"/>
                          <a:ea typeface="Consolas Bold"/>
                          <a:cs typeface="Consolas Bold"/>
                          <a:sym typeface="Consolas Bold"/>
                        </a:rPr>
                        <a:t>0건 / 0건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Consolas"/>
                          <a:ea typeface="Consolas"/>
                          <a:cs typeface="Consolas"/>
                          <a:sym typeface="Consolas"/>
                        </a:rPr>
                        <a:t>0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1889"/>
                        </a:lnSpc>
                        <a:defRPr/>
                      </a:pPr>
                      <a:r>
                        <a:rPr lang="en-US" sz="1575">
                          <a:solidFill>
                            <a:srgbClr val="14161A"/>
                          </a:solidFill>
                          <a:latin typeface="Nanum Square"/>
                          <a:ea typeface="Nanum Square"/>
                          <a:cs typeface="Nanum Square"/>
                          <a:sym typeface="Nanum Square"/>
                        </a:rPr>
                        <a:t>비교 후 교체 + 직무 분리</a:t>
                      </a:r>
                      <a:endParaRPr lang="en-US" sz="1100"/>
                    </a:p>
                  </a:txBody>
                  <a:tcPr marL="114300" marR="114300" marT="114300" marB="1143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6350">
                      <a:solidFill>
                        <a:srgbClr val="EFE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7" id="7"/>
          <p:cNvSpPr/>
          <p:nvPr/>
        </p:nvSpPr>
        <p:spPr>
          <a:xfrm rot="3960">
            <a:off x="840857" y="281922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B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지표 튜닝루프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87133" y="1870405"/>
            <a:ext cx="15868014" cy="8142275"/>
          </a:xfrm>
          <a:custGeom>
            <a:avLst/>
            <a:gdLst/>
            <a:ahLst/>
            <a:cxnLst/>
            <a:rect r="r" b="b" t="t" l="l"/>
            <a:pathLst>
              <a:path h="8142275" w="15868014">
                <a:moveTo>
                  <a:pt x="0" y="0"/>
                </a:moveTo>
                <a:lnTo>
                  <a:pt x="15868014" y="0"/>
                </a:lnTo>
                <a:lnTo>
                  <a:pt x="15868014" y="8142275"/>
                </a:lnTo>
                <a:lnTo>
                  <a:pt x="0" y="81422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측정 규율 - 개선과 운을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구분하는 법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B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멀티홉</a:t>
              </a:r>
            </a:p>
          </p:txBody>
        </p:sp>
      </p:grpSp>
      <p:sp>
        <p:nvSpPr>
          <p:cNvPr name="AutoShape 5" id="5"/>
          <p:cNvSpPr/>
          <p:nvPr/>
        </p:nvSpPr>
        <p:spPr>
          <a:xfrm rot="3960">
            <a:off x="840857" y="2819229"/>
            <a:ext cx="16560556" cy="0"/>
          </a:xfrm>
          <a:prstGeom prst="line">
            <a:avLst/>
          </a:prstGeom>
          <a:ln cap="rnd" w="9525">
            <a:solidFill>
              <a:srgbClr val="14161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061877" y="3506516"/>
            <a:ext cx="4976754" cy="4757730"/>
          </a:xfrm>
          <a:custGeom>
            <a:avLst/>
            <a:gdLst/>
            <a:ahLst/>
            <a:cxnLst/>
            <a:rect r="r" b="b" t="t" l="l"/>
            <a:pathLst>
              <a:path h="4757730" w="4976754">
                <a:moveTo>
                  <a:pt x="0" y="0"/>
                </a:moveTo>
                <a:lnTo>
                  <a:pt x="4976754" y="0"/>
                </a:lnTo>
                <a:lnTo>
                  <a:pt x="4976754" y="4757731"/>
                </a:lnTo>
                <a:lnTo>
                  <a:pt x="0" y="47577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4517" r="-10997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295806" y="3506516"/>
            <a:ext cx="5250416" cy="4753324"/>
          </a:xfrm>
          <a:custGeom>
            <a:avLst/>
            <a:gdLst/>
            <a:ahLst/>
            <a:cxnLst/>
            <a:rect r="r" b="b" t="t" l="l"/>
            <a:pathLst>
              <a:path h="4753324" w="5250416">
                <a:moveTo>
                  <a:pt x="0" y="0"/>
                </a:moveTo>
                <a:lnTo>
                  <a:pt x="5250416" y="0"/>
                </a:lnTo>
                <a:lnTo>
                  <a:pt x="5250416" y="4753324"/>
                </a:lnTo>
                <a:lnTo>
                  <a:pt x="0" y="47533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54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843308" y="3510923"/>
            <a:ext cx="4154492" cy="2599309"/>
          </a:xfrm>
          <a:custGeom>
            <a:avLst/>
            <a:gdLst/>
            <a:ahLst/>
            <a:cxnLst/>
            <a:rect r="r" b="b" t="t" l="l"/>
            <a:pathLst>
              <a:path h="2599309" w="4154492">
                <a:moveTo>
                  <a:pt x="0" y="0"/>
                </a:moveTo>
                <a:lnTo>
                  <a:pt x="4154492" y="0"/>
                </a:lnTo>
                <a:lnTo>
                  <a:pt x="4154492" y="2599309"/>
                </a:lnTo>
                <a:lnTo>
                  <a:pt x="0" y="25993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4924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843308" y="6652606"/>
            <a:ext cx="4154492" cy="2901478"/>
          </a:xfrm>
          <a:custGeom>
            <a:avLst/>
            <a:gdLst/>
            <a:ahLst/>
            <a:cxnLst/>
            <a:rect r="r" b="b" t="t" l="l"/>
            <a:pathLst>
              <a:path h="2901478" w="4154492">
                <a:moveTo>
                  <a:pt x="0" y="0"/>
                </a:moveTo>
                <a:lnTo>
                  <a:pt x="4154492" y="0"/>
                </a:lnTo>
                <a:lnTo>
                  <a:pt x="4154492" y="2901478"/>
                </a:lnTo>
                <a:lnTo>
                  <a:pt x="0" y="29014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2477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멀티홉(assess-loan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→ verify-collateral-insurance)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07121" y="2976760"/>
            <a:ext cx="2516386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b="true" sz="1754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① MaintQ → FinAllQ 요청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91502" y="2976760"/>
            <a:ext cx="2553444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b="true" sz="1754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② FinAllQ → InsuQ 2차 홉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96031" y="2976760"/>
            <a:ext cx="131125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b="true" sz="1754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③ InsuQ 회신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950911" y="6286320"/>
            <a:ext cx="2977753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b="true" sz="1754">
                <a:solidFill>
                  <a:srgbClr val="000000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④ FinAllQ → MaintQ 최종 회신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프로젝트 개요  ·  전제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A2A로 세 개의 독립된 회사를 연결한다면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0392" y="1922374"/>
            <a:ext cx="148955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한 회사의 여러 서비스가 아닙니다. 서로의 코드를 수정할 수 없고, 상대가 죽어도 내가 살아야 하는 관계입니다.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40867" y="3124581"/>
            <a:ext cx="15660837" cy="1384676"/>
            <a:chOff x="0" y="0"/>
            <a:chExt cx="20881116" cy="184623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0881115" cy="1846235"/>
            </a:xfrm>
            <a:custGeom>
              <a:avLst/>
              <a:gdLst/>
              <a:ahLst/>
              <a:cxnLst/>
              <a:rect r="r" b="b" t="t" l="l"/>
              <a:pathLst>
                <a:path h="1846235" w="20881115">
                  <a:moveTo>
                    <a:pt x="0" y="23298"/>
                  </a:moveTo>
                  <a:cubicBezTo>
                    <a:pt x="0" y="10444"/>
                    <a:pt x="72742" y="0"/>
                    <a:pt x="162271" y="0"/>
                  </a:cubicBezTo>
                  <a:lnTo>
                    <a:pt x="20718844" y="0"/>
                  </a:lnTo>
                  <a:cubicBezTo>
                    <a:pt x="20808373" y="0"/>
                    <a:pt x="20881115" y="10444"/>
                    <a:pt x="20881115" y="23298"/>
                  </a:cubicBezTo>
                  <a:lnTo>
                    <a:pt x="20881115" y="1822937"/>
                  </a:lnTo>
                  <a:cubicBezTo>
                    <a:pt x="20881115" y="1835791"/>
                    <a:pt x="20808373" y="1846235"/>
                    <a:pt x="20718844" y="1846235"/>
                  </a:cubicBezTo>
                  <a:lnTo>
                    <a:pt x="162271" y="1846235"/>
                  </a:lnTo>
                  <a:cubicBezTo>
                    <a:pt x="72742" y="1846235"/>
                    <a:pt x="0" y="1835791"/>
                    <a:pt x="0" y="1822937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152144" y="3408426"/>
            <a:ext cx="4709160" cy="301752"/>
            <a:chOff x="0" y="0"/>
            <a:chExt cx="6278880" cy="40233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A6100"/>
                  </a:solidFill>
                  <a:latin typeface="Consolas"/>
                  <a:ea typeface="Consolas"/>
                  <a:cs typeface="Consolas"/>
                  <a:sym typeface="Consolas"/>
                </a:rPr>
                <a:t>가정 01</a:t>
              </a: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1152144" y="3781806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상호</a:t>
            </a: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내부 비공개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850392" y="4728332"/>
            <a:ext cx="15651312" cy="1380849"/>
            <a:chOff x="0" y="0"/>
            <a:chExt cx="20868416" cy="184113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868415" cy="1841132"/>
            </a:xfrm>
            <a:custGeom>
              <a:avLst/>
              <a:gdLst/>
              <a:ahLst/>
              <a:cxnLst/>
              <a:rect r="r" b="b" t="t" l="l"/>
              <a:pathLst>
                <a:path h="1841132" w="20868415">
                  <a:moveTo>
                    <a:pt x="0" y="23233"/>
                  </a:moveTo>
                  <a:cubicBezTo>
                    <a:pt x="0" y="10415"/>
                    <a:pt x="72698" y="0"/>
                    <a:pt x="162172" y="0"/>
                  </a:cubicBezTo>
                  <a:lnTo>
                    <a:pt x="20706243" y="0"/>
                  </a:lnTo>
                  <a:cubicBezTo>
                    <a:pt x="20795718" y="0"/>
                    <a:pt x="20868415" y="10415"/>
                    <a:pt x="20868415" y="23233"/>
                  </a:cubicBezTo>
                  <a:lnTo>
                    <a:pt x="20868415" y="1817899"/>
                  </a:lnTo>
                  <a:cubicBezTo>
                    <a:pt x="20868415" y="1830717"/>
                    <a:pt x="20795718" y="1841132"/>
                    <a:pt x="20706243" y="1841132"/>
                  </a:cubicBezTo>
                  <a:lnTo>
                    <a:pt x="162172" y="1841132"/>
                  </a:lnTo>
                  <a:cubicBezTo>
                    <a:pt x="72698" y="1841132"/>
                    <a:pt x="0" y="1830717"/>
                    <a:pt x="0" y="1817899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161669" y="5012177"/>
            <a:ext cx="4709160" cy="301752"/>
            <a:chOff x="0" y="0"/>
            <a:chExt cx="6278880" cy="402336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3A55B8"/>
                  </a:solidFill>
                  <a:latin typeface="Consolas"/>
                  <a:ea typeface="Consolas"/>
                  <a:cs typeface="Consolas"/>
                  <a:sym typeface="Consolas"/>
                </a:rPr>
                <a:t>가정 02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161669" y="5385557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최종 판단은 사람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850392" y="6328256"/>
            <a:ext cx="15651312" cy="1380849"/>
            <a:chOff x="0" y="0"/>
            <a:chExt cx="20868416" cy="184113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0868415" cy="1841132"/>
            </a:xfrm>
            <a:custGeom>
              <a:avLst/>
              <a:gdLst/>
              <a:ahLst/>
              <a:cxnLst/>
              <a:rect r="r" b="b" t="t" l="l"/>
              <a:pathLst>
                <a:path h="1841132" w="20868415">
                  <a:moveTo>
                    <a:pt x="0" y="23233"/>
                  </a:moveTo>
                  <a:cubicBezTo>
                    <a:pt x="0" y="10415"/>
                    <a:pt x="72698" y="0"/>
                    <a:pt x="162172" y="0"/>
                  </a:cubicBezTo>
                  <a:lnTo>
                    <a:pt x="20706243" y="0"/>
                  </a:lnTo>
                  <a:cubicBezTo>
                    <a:pt x="20795718" y="0"/>
                    <a:pt x="20868415" y="10415"/>
                    <a:pt x="20868415" y="23233"/>
                  </a:cubicBezTo>
                  <a:lnTo>
                    <a:pt x="20868415" y="1817899"/>
                  </a:lnTo>
                  <a:cubicBezTo>
                    <a:pt x="20868415" y="1830717"/>
                    <a:pt x="20795718" y="1841132"/>
                    <a:pt x="20706243" y="1841132"/>
                  </a:cubicBezTo>
                  <a:lnTo>
                    <a:pt x="162172" y="1841132"/>
                  </a:lnTo>
                  <a:cubicBezTo>
                    <a:pt x="72698" y="1841132"/>
                    <a:pt x="0" y="1830717"/>
                    <a:pt x="0" y="1817899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161669" y="6612101"/>
            <a:ext cx="4709160" cy="301752"/>
            <a:chOff x="0" y="0"/>
            <a:chExt cx="6278880" cy="40233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0F7A6C"/>
                  </a:solidFill>
                  <a:latin typeface="Consolas"/>
                  <a:ea typeface="Consolas"/>
                  <a:cs typeface="Consolas"/>
                  <a:sym typeface="Consolas"/>
                </a:rPr>
                <a:t>가정 03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161669" y="6985481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모르면 확인 불가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740092" y="8099630"/>
            <a:ext cx="3923347" cy="1515913"/>
            <a:chOff x="0" y="0"/>
            <a:chExt cx="5231130" cy="2021218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231130" cy="2021205"/>
            </a:xfrm>
            <a:custGeom>
              <a:avLst/>
              <a:gdLst/>
              <a:ahLst/>
              <a:cxnLst/>
              <a:rect r="r" b="b" t="t" l="l"/>
              <a:pathLst>
                <a:path h="20212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965833"/>
                  </a:lnTo>
                  <a:cubicBezTo>
                    <a:pt x="5231130" y="1996440"/>
                    <a:pt x="5206365" y="2021205"/>
                    <a:pt x="5175758" y="2021205"/>
                  </a:cubicBezTo>
                  <a:lnTo>
                    <a:pt x="55372" y="2021205"/>
                  </a:lnTo>
                  <a:cubicBezTo>
                    <a:pt x="24765" y="2021205"/>
                    <a:pt x="0" y="1996440"/>
                    <a:pt x="0" y="19658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021556" y="8326229"/>
            <a:ext cx="3360420" cy="685800"/>
            <a:chOff x="0" y="0"/>
            <a:chExt cx="4480560" cy="9144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3</a:t>
              </a: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1021556" y="8982311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독립 레포 · 독립 배포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4752701" y="8128205"/>
            <a:ext cx="3923347" cy="1515913"/>
            <a:chOff x="0" y="0"/>
            <a:chExt cx="5231130" cy="2021218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231130" cy="2021205"/>
            </a:xfrm>
            <a:custGeom>
              <a:avLst/>
              <a:gdLst/>
              <a:ahLst/>
              <a:cxnLst/>
              <a:rect r="r" b="b" t="t" l="l"/>
              <a:pathLst>
                <a:path h="2021205" w="5231130">
                  <a:moveTo>
                    <a:pt x="0" y="55372"/>
                  </a:moveTo>
                  <a:cubicBezTo>
                    <a:pt x="0" y="24765"/>
                    <a:pt x="24765" y="0"/>
                    <a:pt x="55372" y="0"/>
                  </a:cubicBezTo>
                  <a:lnTo>
                    <a:pt x="5175758" y="0"/>
                  </a:lnTo>
                  <a:cubicBezTo>
                    <a:pt x="5206365" y="0"/>
                    <a:pt x="5231130" y="24765"/>
                    <a:pt x="5231130" y="55372"/>
                  </a:cubicBezTo>
                  <a:lnTo>
                    <a:pt x="5231130" y="1965833"/>
                  </a:lnTo>
                  <a:cubicBezTo>
                    <a:pt x="5231130" y="1996440"/>
                    <a:pt x="5206365" y="2021205"/>
                    <a:pt x="5175758" y="2021205"/>
                  </a:cubicBezTo>
                  <a:lnTo>
                    <a:pt x="55372" y="2021205"/>
                  </a:lnTo>
                  <a:cubicBezTo>
                    <a:pt x="24765" y="2021205"/>
                    <a:pt x="0" y="1996440"/>
                    <a:pt x="0" y="1965833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48" id="48"/>
          <p:cNvGrpSpPr/>
          <p:nvPr/>
        </p:nvGrpSpPr>
        <p:grpSpPr>
          <a:xfrm rot="0">
            <a:off x="5034164" y="8354804"/>
            <a:ext cx="3360420" cy="685800"/>
            <a:chOff x="0" y="0"/>
            <a:chExt cx="4480560" cy="9144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480560" cy="914400"/>
            </a:xfrm>
            <a:custGeom>
              <a:avLst/>
              <a:gdLst/>
              <a:ahLst/>
              <a:cxnLst/>
              <a:rect r="r" b="b" t="t" l="l"/>
              <a:pathLst>
                <a:path h="914400" w="4480560">
                  <a:moveTo>
                    <a:pt x="0" y="0"/>
                  </a:moveTo>
                  <a:lnTo>
                    <a:pt x="4480560" y="0"/>
                  </a:lnTo>
                  <a:lnTo>
                    <a:pt x="448056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5476" r="0" b="-45476"/>
              </a:stretch>
            </a:blip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66675"/>
              <a:ext cx="4480560" cy="9810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428"/>
                </a:lnSpc>
              </a:pPr>
              <a:r>
                <a:rPr lang="en-US" sz="3690" b="true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</a:t>
              </a: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5034164" y="9010886"/>
            <a:ext cx="3360420" cy="297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75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서로의 DB 직접 접근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4173432" y="3318169"/>
            <a:ext cx="11849593" cy="985089"/>
            <a:chOff x="0" y="0"/>
            <a:chExt cx="15799457" cy="1313452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5799457" cy="1313444"/>
            </a:xfrm>
            <a:custGeom>
              <a:avLst/>
              <a:gdLst/>
              <a:ahLst/>
              <a:cxnLst/>
              <a:rect r="r" b="b" t="t" l="l"/>
              <a:pathLst>
                <a:path h="1313444" w="15799457">
                  <a:moveTo>
                    <a:pt x="0" y="35982"/>
                  </a:moveTo>
                  <a:cubicBezTo>
                    <a:pt x="0" y="16093"/>
                    <a:pt x="74797" y="0"/>
                    <a:pt x="167239" y="0"/>
                  </a:cubicBezTo>
                  <a:lnTo>
                    <a:pt x="15632219" y="0"/>
                  </a:lnTo>
                  <a:cubicBezTo>
                    <a:pt x="15724660" y="0"/>
                    <a:pt x="15799457" y="16093"/>
                    <a:pt x="15799457" y="35982"/>
                  </a:cubicBezTo>
                  <a:lnTo>
                    <a:pt x="15799457" y="1277461"/>
                  </a:lnTo>
                  <a:cubicBezTo>
                    <a:pt x="15799457" y="1297351"/>
                    <a:pt x="15724660" y="1313444"/>
                    <a:pt x="15632219" y="1313444"/>
                  </a:cubicBezTo>
                  <a:lnTo>
                    <a:pt x="167239" y="1313444"/>
                  </a:lnTo>
                  <a:cubicBezTo>
                    <a:pt x="74797" y="1313444"/>
                    <a:pt x="0" y="1297351"/>
                    <a:pt x="0" y="1277461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54" id="54"/>
          <p:cNvSpPr txBox="true"/>
          <p:nvPr/>
        </p:nvSpPr>
        <p:spPr>
          <a:xfrm rot="0">
            <a:off x="4340297" y="3471094"/>
            <a:ext cx="11682729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도메인 코드는 서로 손대지 않습니다. 접촉면은 HTTP와 Agent Card뿐. 스택도 일부러 다르게 뒀습니다.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벡터 스토어도 Qdrant와 pgvector로 갈립니다.</a:t>
            </a:r>
          </a:p>
        </p:txBody>
      </p:sp>
      <p:grpSp>
        <p:nvGrpSpPr>
          <p:cNvPr name="Group 55" id="55"/>
          <p:cNvGrpSpPr/>
          <p:nvPr/>
        </p:nvGrpSpPr>
        <p:grpSpPr>
          <a:xfrm rot="0">
            <a:off x="4173432" y="4931113"/>
            <a:ext cx="11849593" cy="985089"/>
            <a:chOff x="0" y="0"/>
            <a:chExt cx="15799457" cy="1313452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5799457" cy="1313444"/>
            </a:xfrm>
            <a:custGeom>
              <a:avLst/>
              <a:gdLst/>
              <a:ahLst/>
              <a:cxnLst/>
              <a:rect r="r" b="b" t="t" l="l"/>
              <a:pathLst>
                <a:path h="1313444" w="15799457">
                  <a:moveTo>
                    <a:pt x="0" y="35982"/>
                  </a:moveTo>
                  <a:cubicBezTo>
                    <a:pt x="0" y="16093"/>
                    <a:pt x="74797" y="0"/>
                    <a:pt x="167239" y="0"/>
                  </a:cubicBezTo>
                  <a:lnTo>
                    <a:pt x="15632219" y="0"/>
                  </a:lnTo>
                  <a:cubicBezTo>
                    <a:pt x="15724660" y="0"/>
                    <a:pt x="15799457" y="16093"/>
                    <a:pt x="15799457" y="35982"/>
                  </a:cubicBezTo>
                  <a:lnTo>
                    <a:pt x="15799457" y="1277461"/>
                  </a:lnTo>
                  <a:cubicBezTo>
                    <a:pt x="15799457" y="1297351"/>
                    <a:pt x="15724660" y="1313444"/>
                    <a:pt x="15632219" y="1313444"/>
                  </a:cubicBezTo>
                  <a:lnTo>
                    <a:pt x="167239" y="1313444"/>
                  </a:lnTo>
                  <a:cubicBezTo>
                    <a:pt x="74797" y="1313444"/>
                    <a:pt x="0" y="1297351"/>
                    <a:pt x="0" y="1277461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57" id="57"/>
          <p:cNvSpPr txBox="true"/>
          <p:nvPr/>
        </p:nvSpPr>
        <p:spPr>
          <a:xfrm rot="0">
            <a:off x="4340297" y="5076825"/>
            <a:ext cx="11809020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에이전트 = 초안까지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자금·계약 지점에 승인 계단 · 자동 승인 경로 부재</a:t>
            </a:r>
          </a:p>
        </p:txBody>
      </p:sp>
      <p:grpSp>
        <p:nvGrpSpPr>
          <p:cNvPr name="Group 58" id="58"/>
          <p:cNvGrpSpPr/>
          <p:nvPr/>
        </p:nvGrpSpPr>
        <p:grpSpPr>
          <a:xfrm rot="0">
            <a:off x="4173432" y="6528281"/>
            <a:ext cx="11849593" cy="985089"/>
            <a:chOff x="0" y="0"/>
            <a:chExt cx="15799457" cy="1313452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5799457" cy="1313444"/>
            </a:xfrm>
            <a:custGeom>
              <a:avLst/>
              <a:gdLst/>
              <a:ahLst/>
              <a:cxnLst/>
              <a:rect r="r" b="b" t="t" l="l"/>
              <a:pathLst>
                <a:path h="1313444" w="15799457">
                  <a:moveTo>
                    <a:pt x="0" y="35982"/>
                  </a:moveTo>
                  <a:cubicBezTo>
                    <a:pt x="0" y="16093"/>
                    <a:pt x="74797" y="0"/>
                    <a:pt x="167239" y="0"/>
                  </a:cubicBezTo>
                  <a:lnTo>
                    <a:pt x="15632219" y="0"/>
                  </a:lnTo>
                  <a:cubicBezTo>
                    <a:pt x="15724660" y="0"/>
                    <a:pt x="15799457" y="16093"/>
                    <a:pt x="15799457" y="35982"/>
                  </a:cubicBezTo>
                  <a:lnTo>
                    <a:pt x="15799457" y="1277461"/>
                  </a:lnTo>
                  <a:cubicBezTo>
                    <a:pt x="15799457" y="1297351"/>
                    <a:pt x="15724660" y="1313444"/>
                    <a:pt x="15632219" y="1313444"/>
                  </a:cubicBezTo>
                  <a:lnTo>
                    <a:pt x="167239" y="1313444"/>
                  </a:lnTo>
                  <a:cubicBezTo>
                    <a:pt x="74797" y="1313444"/>
                    <a:pt x="0" y="1297351"/>
                    <a:pt x="0" y="1277461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sp>
        <p:nvSpPr>
          <p:cNvPr name="TextBox 60" id="60"/>
          <p:cNvSpPr txBox="true"/>
          <p:nvPr/>
        </p:nvSpPr>
        <p:spPr>
          <a:xfrm rot="0">
            <a:off x="4340297" y="6680681"/>
            <a:ext cx="10760521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없으면 추측 금지. 「확인 불가」를 회신합니다.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오답 회신이 최대 위험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부록 C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상태전이도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75055" y="1785323"/>
            <a:ext cx="17218585" cy="8501677"/>
          </a:xfrm>
          <a:custGeom>
            <a:avLst/>
            <a:gdLst/>
            <a:ahLst/>
            <a:cxnLst/>
            <a:rect r="r" b="b" t="t" l="l"/>
            <a:pathLst>
              <a:path h="8501677" w="17218585">
                <a:moveTo>
                  <a:pt x="0" y="0"/>
                </a:moveTo>
                <a:lnTo>
                  <a:pt x="17218585" y="0"/>
                </a:lnTo>
                <a:lnTo>
                  <a:pt x="17218585" y="8501677"/>
                </a:lnTo>
                <a:lnTo>
                  <a:pt x="0" y="8501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상태 전이 : 자동 거절은 있고 자동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승인은 없다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27523" y="2327023"/>
            <a:ext cx="5632954" cy="5632954"/>
          </a:xfrm>
          <a:custGeom>
            <a:avLst/>
            <a:gdLst/>
            <a:ahLst/>
            <a:cxnLst/>
            <a:rect r="r" b="b" t="t" l="l"/>
            <a:pathLst>
              <a:path h="5632954" w="5632954">
                <a:moveTo>
                  <a:pt x="0" y="0"/>
                </a:moveTo>
                <a:lnTo>
                  <a:pt x="5632954" y="0"/>
                </a:lnTo>
                <a:lnTo>
                  <a:pt x="5632954" y="5632954"/>
                </a:lnTo>
                <a:lnTo>
                  <a:pt x="0" y="5632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시연 영상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대상 · 포지션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50392" y="1127836"/>
            <a:ext cx="1654149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STP 전략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0392" y="1922374"/>
            <a:ext cx="148955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2100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실사용자 특정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43248" y="3126962"/>
            <a:ext cx="5326952" cy="2789034"/>
            <a:chOff x="0" y="0"/>
            <a:chExt cx="7102602" cy="371871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102602" cy="3718687"/>
            </a:xfrm>
            <a:custGeom>
              <a:avLst/>
              <a:gdLst/>
              <a:ahLst/>
              <a:cxnLst/>
              <a:rect r="r" b="b" t="t" l="l"/>
              <a:pathLst>
                <a:path h="3718687" w="7102602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7047484" y="0"/>
                  </a:lnTo>
                  <a:cubicBezTo>
                    <a:pt x="7077964" y="0"/>
                    <a:pt x="7102602" y="24638"/>
                    <a:pt x="7102602" y="55118"/>
                  </a:cubicBezTo>
                  <a:lnTo>
                    <a:pt x="7102602" y="3663569"/>
                  </a:lnTo>
                  <a:cubicBezTo>
                    <a:pt x="7102602" y="3694049"/>
                    <a:pt x="7077964" y="3718687"/>
                    <a:pt x="7047484" y="3718687"/>
                  </a:cubicBezTo>
                  <a:lnTo>
                    <a:pt x="55118" y="3718687"/>
                  </a:lnTo>
                  <a:cubicBezTo>
                    <a:pt x="24638" y="3718687"/>
                    <a:pt x="0" y="3694049"/>
                    <a:pt x="0" y="366356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52144" y="3408426"/>
            <a:ext cx="4709160" cy="301752"/>
            <a:chOff x="0" y="0"/>
            <a:chExt cx="6278880" cy="40233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SEGMENT - 나누기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152144" y="3781806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중견 제조업 설비 담당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52144" y="4617870"/>
            <a:ext cx="4841774" cy="6580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대기업은 이미 ERP로 묶여 있고,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소기업은 자산 규모가 작습니다.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6457664" y="3126962"/>
            <a:ext cx="5326952" cy="2789034"/>
            <a:chOff x="0" y="0"/>
            <a:chExt cx="7102602" cy="371871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02602" cy="3718687"/>
            </a:xfrm>
            <a:custGeom>
              <a:avLst/>
              <a:gdLst/>
              <a:ahLst/>
              <a:cxnLst/>
              <a:rect r="r" b="b" t="t" l="l"/>
              <a:pathLst>
                <a:path h="3718687" w="7102602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7047484" y="0"/>
                  </a:lnTo>
                  <a:cubicBezTo>
                    <a:pt x="7077964" y="0"/>
                    <a:pt x="7102602" y="24638"/>
                    <a:pt x="7102602" y="55118"/>
                  </a:cubicBezTo>
                  <a:lnTo>
                    <a:pt x="7102602" y="3663569"/>
                  </a:lnTo>
                  <a:cubicBezTo>
                    <a:pt x="7102602" y="3694049"/>
                    <a:pt x="7077964" y="3718687"/>
                    <a:pt x="7047484" y="3718687"/>
                  </a:cubicBezTo>
                  <a:lnTo>
                    <a:pt x="55118" y="3718687"/>
                  </a:lnTo>
                  <a:cubicBezTo>
                    <a:pt x="24638" y="3718687"/>
                    <a:pt x="0" y="3694049"/>
                    <a:pt x="0" y="366356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6766560" y="3408426"/>
            <a:ext cx="4709160" cy="301752"/>
            <a:chOff x="0" y="0"/>
            <a:chExt cx="6278880" cy="40233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TARGET - 고르기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766560" y="3781806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정비팀장 · 재무 담당자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66560" y="4553055"/>
            <a:ext cx="4709160" cy="657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판단의 책임을 지지만 정보는 세 곳에 흩어져 있는 사람. 실제로 승인 버튼을 누르는 사람입니다.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72080" y="3126962"/>
            <a:ext cx="5326952" cy="2789034"/>
            <a:chOff x="0" y="0"/>
            <a:chExt cx="7102602" cy="371871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7102602" cy="3718687"/>
            </a:xfrm>
            <a:custGeom>
              <a:avLst/>
              <a:gdLst/>
              <a:ahLst/>
              <a:cxnLst/>
              <a:rect r="r" b="b" t="t" l="l"/>
              <a:pathLst>
                <a:path h="3718687" w="7102602">
                  <a:moveTo>
                    <a:pt x="0" y="55118"/>
                  </a:moveTo>
                  <a:cubicBezTo>
                    <a:pt x="0" y="24638"/>
                    <a:pt x="24638" y="0"/>
                    <a:pt x="55118" y="0"/>
                  </a:cubicBezTo>
                  <a:lnTo>
                    <a:pt x="7047484" y="0"/>
                  </a:lnTo>
                  <a:cubicBezTo>
                    <a:pt x="7077964" y="0"/>
                    <a:pt x="7102602" y="24638"/>
                    <a:pt x="7102602" y="55118"/>
                  </a:cubicBezTo>
                  <a:lnTo>
                    <a:pt x="7102602" y="3663569"/>
                  </a:lnTo>
                  <a:cubicBezTo>
                    <a:pt x="7102602" y="3694049"/>
                    <a:pt x="7077964" y="3718687"/>
                    <a:pt x="7047484" y="3718687"/>
                  </a:cubicBezTo>
                  <a:lnTo>
                    <a:pt x="55118" y="3718687"/>
                  </a:lnTo>
                  <a:cubicBezTo>
                    <a:pt x="24638" y="3718687"/>
                    <a:pt x="0" y="3694049"/>
                    <a:pt x="0" y="3663569"/>
                  </a:cubicBezTo>
                  <a:close/>
                </a:path>
              </a:pathLst>
            </a:custGeom>
            <a:solidFill>
              <a:srgbClr val="FFFFFF"/>
            </a:solidFill>
            <a:ln w="14288" cap="sq">
              <a:solidFill>
                <a:srgbClr val="DCDCD4"/>
              </a:solidFill>
              <a:prstDash val="solid"/>
              <a:miter/>
            </a:ln>
          </p:spPr>
        </p:sp>
      </p:grpSp>
      <p:grpSp>
        <p:nvGrpSpPr>
          <p:cNvPr name="Group 23" id="23"/>
          <p:cNvGrpSpPr/>
          <p:nvPr/>
        </p:nvGrpSpPr>
        <p:grpSpPr>
          <a:xfrm rot="0">
            <a:off x="12380976" y="3408426"/>
            <a:ext cx="4709160" cy="301752"/>
            <a:chOff x="0" y="0"/>
            <a:chExt cx="6278880" cy="40233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278880" cy="402336"/>
            </a:xfrm>
            <a:custGeom>
              <a:avLst/>
              <a:gdLst/>
              <a:ahLst/>
              <a:cxnLst/>
              <a:rect r="r" b="b" t="t" l="l"/>
              <a:pathLst>
                <a:path h="402336" w="6278880">
                  <a:moveTo>
                    <a:pt x="0" y="0"/>
                  </a:moveTo>
                  <a:lnTo>
                    <a:pt x="6278880" y="0"/>
                  </a:lnTo>
                  <a:lnTo>
                    <a:pt x="6278880" y="402336"/>
                  </a:lnTo>
                  <a:lnTo>
                    <a:pt x="0" y="40233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4084" r="0" b="-254084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6278880" cy="43091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92"/>
                </a:lnSpc>
              </a:pPr>
              <a:r>
                <a:rPr lang="en-US" sz="1410" spc="150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POSITION — 자리잡기</a:t>
              </a: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2380976" y="3781806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대체가 아니라 준비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380976" y="4562580"/>
            <a:ext cx="4709160" cy="991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"판단을 대신해 주는 AI"가 아니라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"근거를 모아 결재 직전까지 준비해 주는 AI". </a:t>
            </a:r>
          </a:p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결정권은 넘기지 않습니다.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840867" y="6193126"/>
            <a:ext cx="16560546" cy="933088"/>
            <a:chOff x="0" y="0"/>
            <a:chExt cx="22080728" cy="124411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2080728" cy="1244092"/>
            </a:xfrm>
            <a:custGeom>
              <a:avLst/>
              <a:gdLst/>
              <a:ahLst/>
              <a:cxnLst/>
              <a:rect r="r" b="b" t="t" l="l"/>
              <a:pathLst>
                <a:path h="1244092" w="22080728">
                  <a:moveTo>
                    <a:pt x="0" y="56007"/>
                  </a:moveTo>
                  <a:cubicBezTo>
                    <a:pt x="0" y="25019"/>
                    <a:pt x="25019" y="0"/>
                    <a:pt x="56007" y="0"/>
                  </a:cubicBezTo>
                  <a:lnTo>
                    <a:pt x="22024721" y="0"/>
                  </a:lnTo>
                  <a:cubicBezTo>
                    <a:pt x="22055710" y="0"/>
                    <a:pt x="22080728" y="25019"/>
                    <a:pt x="22080728" y="56007"/>
                  </a:cubicBezTo>
                  <a:lnTo>
                    <a:pt x="22080728" y="1188085"/>
                  </a:lnTo>
                  <a:cubicBezTo>
                    <a:pt x="22080728" y="1219073"/>
                    <a:pt x="22055710" y="1244092"/>
                    <a:pt x="22024721" y="1244092"/>
                  </a:cubicBezTo>
                  <a:lnTo>
                    <a:pt x="56007" y="1244092"/>
                  </a:lnTo>
                  <a:cubicBezTo>
                    <a:pt x="25019" y="1244092"/>
                    <a:pt x="0" y="1219073"/>
                    <a:pt x="0" y="1188085"/>
                  </a:cubicBezTo>
                  <a:close/>
                </a:path>
              </a:pathLst>
            </a:custGeom>
            <a:solidFill>
              <a:srgbClr val="F7F7F3"/>
            </a:solidFill>
            <a:ln w="19050" cap="sq">
              <a:solidFill>
                <a:srgbClr val="333333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1207008" y="6202651"/>
            <a:ext cx="15828264" cy="914034"/>
            <a:chOff x="0" y="0"/>
            <a:chExt cx="21104352" cy="121871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1104352" cy="1218707"/>
            </a:xfrm>
            <a:custGeom>
              <a:avLst/>
              <a:gdLst/>
              <a:ahLst/>
              <a:cxnLst/>
              <a:rect r="r" b="b" t="t" l="l"/>
              <a:pathLst>
                <a:path h="1218707" w="21104352">
                  <a:moveTo>
                    <a:pt x="0" y="0"/>
                  </a:moveTo>
                  <a:lnTo>
                    <a:pt x="21104352" y="0"/>
                  </a:lnTo>
                  <a:lnTo>
                    <a:pt x="21104352" y="1218707"/>
                  </a:lnTo>
                  <a:lnTo>
                    <a:pt x="0" y="121870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87422" r="0" b="-287423"/>
              </a:stretch>
            </a:blip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85725"/>
              <a:ext cx="21104352" cy="130443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00"/>
                </a:lnSpc>
              </a:pPr>
              <a:r>
                <a:rPr lang="en-US" sz="1935" b="true">
                  <a:solidFill>
                    <a:srgbClr val="14161A"/>
                  </a:solidFill>
                  <a:latin typeface="Nanum Square Bold"/>
                  <a:ea typeface="Nanum Square Bold"/>
                  <a:cs typeface="Nanum Square Bold"/>
                  <a:sym typeface="Nanum Square Bold"/>
                </a:rPr>
                <a:t>자동화  =  판단 제거 ✕     수작업 제거 ○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840867" y="7417279"/>
            <a:ext cx="5331714" cy="1732864"/>
            <a:chOff x="0" y="0"/>
            <a:chExt cx="7108952" cy="231048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7108952" cy="2310511"/>
            </a:xfrm>
            <a:custGeom>
              <a:avLst/>
              <a:gdLst/>
              <a:ahLst/>
              <a:cxnLst/>
              <a:rect r="r" b="b" t="t" l="l"/>
              <a:pathLst>
                <a:path h="2310511" w="7108952">
                  <a:moveTo>
                    <a:pt x="0" y="55499"/>
                  </a:moveTo>
                  <a:cubicBezTo>
                    <a:pt x="0" y="24892"/>
                    <a:pt x="24892" y="0"/>
                    <a:pt x="55499" y="0"/>
                  </a:cubicBezTo>
                  <a:lnTo>
                    <a:pt x="7053453" y="0"/>
                  </a:lnTo>
                  <a:cubicBezTo>
                    <a:pt x="7084060" y="0"/>
                    <a:pt x="7108952" y="24892"/>
                    <a:pt x="7108952" y="55499"/>
                  </a:cubicBezTo>
                  <a:lnTo>
                    <a:pt x="7108952" y="2255012"/>
                  </a:lnTo>
                  <a:cubicBezTo>
                    <a:pt x="7108952" y="2285619"/>
                    <a:pt x="7084060" y="2310511"/>
                    <a:pt x="7053453" y="2310511"/>
                  </a:cubicBezTo>
                  <a:lnTo>
                    <a:pt x="55499" y="2310511"/>
                  </a:lnTo>
                  <a:cubicBezTo>
                    <a:pt x="24892" y="2310511"/>
                    <a:pt x="0" y="2285619"/>
                    <a:pt x="0" y="2255012"/>
                  </a:cubicBezTo>
                  <a:close/>
                </a:path>
              </a:pathLst>
            </a:custGeom>
            <a:solidFill>
              <a:srgbClr val="FBF3DF"/>
            </a:solidFill>
            <a:ln w="19050" cap="sq">
              <a:solidFill>
                <a:srgbClr val="FBF3DF"/>
              </a:solidFill>
              <a:prstDash val="solid"/>
              <a:miter/>
            </a:ln>
          </p:spPr>
        </p:sp>
      </p:grpSp>
      <p:sp>
        <p:nvSpPr>
          <p:cNvPr name="TextBox 35" id="35"/>
          <p:cNvSpPr txBox="true"/>
          <p:nvPr/>
        </p:nvSpPr>
        <p:spPr>
          <a:xfrm rot="0">
            <a:off x="1152144" y="7663024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기존 ERP · EAM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52144" y="8319973"/>
            <a:ext cx="47091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기록 O    근거 생성 ✕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6455283" y="7417279"/>
            <a:ext cx="5331714" cy="1732864"/>
            <a:chOff x="0" y="0"/>
            <a:chExt cx="7108952" cy="231048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7108952" cy="2310511"/>
            </a:xfrm>
            <a:custGeom>
              <a:avLst/>
              <a:gdLst/>
              <a:ahLst/>
              <a:cxnLst/>
              <a:rect r="r" b="b" t="t" l="l"/>
              <a:pathLst>
                <a:path h="2310511" w="7108952">
                  <a:moveTo>
                    <a:pt x="0" y="55499"/>
                  </a:moveTo>
                  <a:cubicBezTo>
                    <a:pt x="0" y="24892"/>
                    <a:pt x="24892" y="0"/>
                    <a:pt x="55499" y="0"/>
                  </a:cubicBezTo>
                  <a:lnTo>
                    <a:pt x="7053453" y="0"/>
                  </a:lnTo>
                  <a:cubicBezTo>
                    <a:pt x="7084060" y="0"/>
                    <a:pt x="7108952" y="24892"/>
                    <a:pt x="7108952" y="55499"/>
                  </a:cubicBezTo>
                  <a:lnTo>
                    <a:pt x="7108952" y="2255012"/>
                  </a:lnTo>
                  <a:cubicBezTo>
                    <a:pt x="7108952" y="2285619"/>
                    <a:pt x="7084060" y="2310511"/>
                    <a:pt x="7053453" y="2310511"/>
                  </a:cubicBezTo>
                  <a:lnTo>
                    <a:pt x="55499" y="2310511"/>
                  </a:lnTo>
                  <a:cubicBezTo>
                    <a:pt x="24892" y="2310511"/>
                    <a:pt x="0" y="2285619"/>
                    <a:pt x="0" y="2255012"/>
                  </a:cubicBezTo>
                  <a:close/>
                </a:path>
              </a:pathLst>
            </a:custGeom>
            <a:solidFill>
              <a:srgbClr val="EAEEFC"/>
            </a:solidFill>
            <a:ln w="19050" cap="sq">
              <a:solidFill>
                <a:srgbClr val="EAEEFC"/>
              </a:solidFill>
              <a:prstDash val="solid"/>
              <a:miter/>
            </a:ln>
          </p:spPr>
        </p:sp>
      </p:grpSp>
      <p:sp>
        <p:nvSpPr>
          <p:cNvPr name="TextBox 39" id="39"/>
          <p:cNvSpPr txBox="true"/>
          <p:nvPr/>
        </p:nvSpPr>
        <p:spPr>
          <a:xfrm rot="0">
            <a:off x="6766560" y="7663024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범용 AI 챗봇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766560" y="8319973"/>
            <a:ext cx="47091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응</a:t>
            </a: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답 O    권한·감사·승인 ✕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2069699" y="7417279"/>
            <a:ext cx="5331714" cy="1732864"/>
            <a:chOff x="0" y="0"/>
            <a:chExt cx="7108952" cy="231048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7108952" cy="2310511"/>
            </a:xfrm>
            <a:custGeom>
              <a:avLst/>
              <a:gdLst/>
              <a:ahLst/>
              <a:cxnLst/>
              <a:rect r="r" b="b" t="t" l="l"/>
              <a:pathLst>
                <a:path h="2310511" w="7108952">
                  <a:moveTo>
                    <a:pt x="0" y="55499"/>
                  </a:moveTo>
                  <a:cubicBezTo>
                    <a:pt x="0" y="24892"/>
                    <a:pt x="24892" y="0"/>
                    <a:pt x="55499" y="0"/>
                  </a:cubicBezTo>
                  <a:lnTo>
                    <a:pt x="7053453" y="0"/>
                  </a:lnTo>
                  <a:cubicBezTo>
                    <a:pt x="7084060" y="0"/>
                    <a:pt x="7108952" y="24892"/>
                    <a:pt x="7108952" y="55499"/>
                  </a:cubicBezTo>
                  <a:lnTo>
                    <a:pt x="7108952" y="2255012"/>
                  </a:lnTo>
                  <a:cubicBezTo>
                    <a:pt x="7108952" y="2285619"/>
                    <a:pt x="7084060" y="2310511"/>
                    <a:pt x="7053453" y="2310511"/>
                  </a:cubicBezTo>
                  <a:lnTo>
                    <a:pt x="55499" y="2310511"/>
                  </a:lnTo>
                  <a:cubicBezTo>
                    <a:pt x="24892" y="2310511"/>
                    <a:pt x="0" y="2285619"/>
                    <a:pt x="0" y="2255012"/>
                  </a:cubicBezTo>
                  <a:close/>
                </a:path>
              </a:pathLst>
            </a:custGeom>
            <a:solidFill>
              <a:srgbClr val="E4F3F0"/>
            </a:solidFill>
            <a:ln w="19050" cap="sq">
              <a:solidFill>
                <a:srgbClr val="E4F3F0"/>
              </a:solidFill>
              <a:prstDash val="solid"/>
              <a:miter/>
            </a:ln>
          </p:spPr>
        </p:sp>
      </p:grpSp>
      <p:sp>
        <p:nvSpPr>
          <p:cNvPr name="TextBox 43" id="43"/>
          <p:cNvSpPr txBox="true"/>
          <p:nvPr/>
        </p:nvSpPr>
        <p:spPr>
          <a:xfrm rot="0">
            <a:off x="12380976" y="7663024"/>
            <a:ext cx="4709160" cy="371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2190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QMesh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2380976" y="8319973"/>
            <a:ext cx="470916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1754">
                <a:solidFill>
                  <a:srgbClr val="5B6068"/>
                </a:solidFill>
                <a:latin typeface="Nanum Square"/>
                <a:ea typeface="Nanum Square"/>
                <a:cs typeface="Nanum Square"/>
                <a:sym typeface="Nanum Square"/>
              </a:rPr>
              <a:t>근거 조립 + 승인 계단 + 감사 기록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93444" y="4180817"/>
            <a:ext cx="3354437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설비 자산 다수 · 전담 재무/법무 부재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807711" y="4163187"/>
            <a:ext cx="3934420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판단 책임 보유 · 정보 분산 · 실제 결재 주체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424539" y="4153662"/>
            <a:ext cx="3764087" cy="324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99"/>
              </a:lnSpc>
              <a:spcBef>
                <a:spcPct val="0"/>
              </a:spcBef>
            </a:pPr>
            <a:r>
              <a:rPr lang="en-US" sz="1754">
                <a:solidFill>
                  <a:srgbClr val="000000"/>
                </a:solidFill>
                <a:latin typeface="Nanum Square"/>
                <a:ea typeface="Nanum Square"/>
                <a:cs typeface="Nanum Square"/>
                <a:sym typeface="Nanum Square"/>
              </a:rPr>
              <a:t>판단 대행 ✕ · 결재 직전까지 근거 조립 ○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시스템 구성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426207" y="1028700"/>
            <a:ext cx="17331202" cy="9011997"/>
          </a:xfrm>
          <a:custGeom>
            <a:avLst/>
            <a:gdLst/>
            <a:ahLst/>
            <a:cxnLst/>
            <a:rect r="r" b="b" t="t" l="l"/>
            <a:pathLst>
              <a:path h="9011997" w="17331202">
                <a:moveTo>
                  <a:pt x="0" y="0"/>
                </a:moveTo>
                <a:lnTo>
                  <a:pt x="17331202" y="0"/>
                </a:lnTo>
                <a:lnTo>
                  <a:pt x="17331202" y="9011997"/>
                </a:lnTo>
                <a:lnTo>
                  <a:pt x="0" y="90119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585" r="0" b="-2585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외부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 노출 = A2A 포트 3개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프로젝트 개요  ·  전제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247594" y="1522933"/>
            <a:ext cx="17792811" cy="8896406"/>
          </a:xfrm>
          <a:custGeom>
            <a:avLst/>
            <a:gdLst/>
            <a:ahLst/>
            <a:cxnLst/>
            <a:rect r="r" b="b" t="t" l="l"/>
            <a:pathLst>
              <a:path h="8896406" w="17792811">
                <a:moveTo>
                  <a:pt x="0" y="0"/>
                </a:moveTo>
                <a:lnTo>
                  <a:pt x="17792812" y="0"/>
                </a:lnTo>
                <a:lnTo>
                  <a:pt x="17792812" y="8896406"/>
                </a:lnTo>
                <a:lnTo>
                  <a:pt x="0" y="88964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시스템 별 </a:t>
            </a: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AI 구조 비교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22708" y="726948"/>
            <a:ext cx="102870" cy="102870"/>
            <a:chOff x="0" y="0"/>
            <a:chExt cx="137160" cy="1371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687300" y="603504"/>
            <a:ext cx="1371600" cy="342900"/>
            <a:chOff x="0" y="0"/>
            <a:chExt cx="1828800" cy="457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B8860B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MAINTQ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141196" y="726948"/>
            <a:ext cx="102870" cy="102870"/>
            <a:chOff x="0" y="0"/>
            <a:chExt cx="137160" cy="13716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2D4FCC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4305788" y="603504"/>
            <a:ext cx="1371600" cy="342900"/>
            <a:chOff x="0" y="0"/>
            <a:chExt cx="1828800" cy="457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2D4FC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FINALLQ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759684" y="726948"/>
            <a:ext cx="102870" cy="102870"/>
            <a:chOff x="0" y="0"/>
            <a:chExt cx="137160" cy="13716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7160" cy="137160"/>
            </a:xfrm>
            <a:custGeom>
              <a:avLst/>
              <a:gdLst/>
              <a:ahLst/>
              <a:cxnLst/>
              <a:rect r="r" b="b" t="t" l="l"/>
              <a:pathLst>
                <a:path h="137160" w="137160">
                  <a:moveTo>
                    <a:pt x="0" y="68580"/>
                  </a:moveTo>
                  <a:cubicBezTo>
                    <a:pt x="0" y="30734"/>
                    <a:pt x="30734" y="0"/>
                    <a:pt x="68580" y="0"/>
                  </a:cubicBezTo>
                  <a:cubicBezTo>
                    <a:pt x="106426" y="0"/>
                    <a:pt x="137160" y="30734"/>
                    <a:pt x="137160" y="68580"/>
                  </a:cubicBezTo>
                  <a:cubicBezTo>
                    <a:pt x="137160" y="106426"/>
                    <a:pt x="106426" y="137160"/>
                    <a:pt x="68580" y="137160"/>
                  </a:cubicBezTo>
                  <a:cubicBezTo>
                    <a:pt x="30734" y="137160"/>
                    <a:pt x="0" y="106426"/>
                    <a:pt x="0" y="68580"/>
                  </a:cubicBezTo>
                  <a:close/>
                </a:path>
              </a:pathLst>
            </a:custGeom>
            <a:solidFill>
              <a:srgbClr val="0F7A6C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5924276" y="603504"/>
            <a:ext cx="1371600" cy="342900"/>
            <a:chOff x="0" y="0"/>
            <a:chExt cx="1828800" cy="4572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828800" cy="457200"/>
            </a:xfrm>
            <a:custGeom>
              <a:avLst/>
              <a:gdLst/>
              <a:ahLst/>
              <a:cxnLst/>
              <a:rect r="r" b="b" t="t" l="l"/>
              <a:pathLst>
                <a:path h="457200" w="1828800">
                  <a:moveTo>
                    <a:pt x="0" y="0"/>
                  </a:moveTo>
                  <a:lnTo>
                    <a:pt x="1828800" y="0"/>
                  </a:lnTo>
                  <a:lnTo>
                    <a:pt x="1828800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7940" r="0" b="-27940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828800" cy="4857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39"/>
                </a:lnSpc>
              </a:pPr>
              <a:r>
                <a:rPr lang="en-US" b="true" sz="1200" spc="90">
                  <a:solidFill>
                    <a:srgbClr val="0F7A6C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INSUQ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850392" y="685800"/>
            <a:ext cx="11329416" cy="411480"/>
            <a:chOff x="0" y="0"/>
            <a:chExt cx="15105888" cy="5486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5105889" cy="548640"/>
            </a:xfrm>
            <a:custGeom>
              <a:avLst/>
              <a:gdLst/>
              <a:ahLst/>
              <a:cxnLst/>
              <a:rect r="r" b="b" t="t" l="l"/>
              <a:pathLst>
                <a:path h="548640" w="15105889">
                  <a:moveTo>
                    <a:pt x="0" y="0"/>
                  </a:moveTo>
                  <a:lnTo>
                    <a:pt x="15105889" y="0"/>
                  </a:lnTo>
                  <a:lnTo>
                    <a:pt x="15105889" y="548640"/>
                  </a:lnTo>
                  <a:lnTo>
                    <a:pt x="0" y="5486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86488" r="0" b="-486488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15105888" cy="58674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800"/>
                </a:lnSpc>
              </a:pPr>
              <a:r>
                <a:rPr lang="en-US" b="true" sz="1500" spc="179">
                  <a:solidFill>
                    <a:srgbClr val="14161A"/>
                  </a:solidFill>
                  <a:latin typeface="Consolas Bold"/>
                  <a:ea typeface="Consolas Bold"/>
                  <a:cs typeface="Consolas Bold"/>
                  <a:sym typeface="Consolas Bold"/>
                </a:rPr>
                <a:t>03</a:t>
              </a:r>
              <a:r>
                <a:rPr lang="en-US" sz="1500" spc="179">
                  <a:solidFill>
                    <a:srgbClr val="8D9299"/>
                  </a:solidFill>
                  <a:latin typeface="Consolas"/>
                  <a:ea typeface="Consolas"/>
                  <a:cs typeface="Consolas"/>
                  <a:sym typeface="Consolas"/>
                </a:rPr>
                <a:t>   ·   프로젝트 개요  ·  전제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1639429" y="1369295"/>
            <a:ext cx="15375353" cy="8917705"/>
          </a:xfrm>
          <a:custGeom>
            <a:avLst/>
            <a:gdLst/>
            <a:ahLst/>
            <a:cxnLst/>
            <a:rect r="r" b="b" t="t" l="l"/>
            <a:pathLst>
              <a:path h="8917705" w="15375353">
                <a:moveTo>
                  <a:pt x="0" y="0"/>
                </a:moveTo>
                <a:lnTo>
                  <a:pt x="15375353" y="0"/>
                </a:lnTo>
                <a:lnTo>
                  <a:pt x="15375353" y="8917705"/>
                </a:lnTo>
                <a:lnTo>
                  <a:pt x="0" y="89177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50392" y="1127836"/>
            <a:ext cx="11329416" cy="742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9"/>
              </a:lnSpc>
            </a:pPr>
            <a:r>
              <a:rPr lang="en-US" sz="4559" b="true">
                <a:solidFill>
                  <a:srgbClr val="14161A"/>
                </a:solidFill>
                <a:latin typeface="Nanum Square Bold"/>
                <a:ea typeface="Nanum Square Bold"/>
                <a:cs typeface="Nanum Square Bold"/>
                <a:sym typeface="Nanum Square Bold"/>
              </a:rPr>
              <a:t>전체 아키텍처 노드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DAHSn1RpqtI</dc:identifier>
  <dcterms:modified xsi:type="dcterms:W3CDTF">2011-08-01T06:04:30Z</dcterms:modified>
  <cp:revision>1</cp:revision>
  <dc:title>QMesh0818</dc:title>
</cp:coreProperties>
</file>